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handoutMasterIdLst>
    <p:handoutMasterId r:id="rId18"/>
  </p:handoutMasterIdLst>
  <p:sldIdLst>
    <p:sldId id="256" r:id="rId2"/>
    <p:sldId id="266" r:id="rId3"/>
    <p:sldId id="267" r:id="rId4"/>
    <p:sldId id="261" r:id="rId5"/>
    <p:sldId id="263" r:id="rId6"/>
    <p:sldId id="257" r:id="rId7"/>
    <p:sldId id="262" r:id="rId8"/>
    <p:sldId id="265" r:id="rId9"/>
    <p:sldId id="271" r:id="rId10"/>
    <p:sldId id="275" r:id="rId11"/>
    <p:sldId id="272" r:id="rId12"/>
    <p:sldId id="274" r:id="rId13"/>
    <p:sldId id="273" r:id="rId14"/>
    <p:sldId id="268" r:id="rId15"/>
    <p:sldId id="270"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9280F6-B5A1-4799-9F81-0553C3403B22}" type="datetimeFigureOut">
              <a:rPr lang="en-GB" smtClean="0"/>
              <a:t>10/04/2017</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59E1210-3539-400D-B55D-16B136A23303}" type="slidenum">
              <a:rPr lang="en-GB" smtClean="0"/>
              <a:t>‹#›</a:t>
            </a:fld>
            <a:endParaRPr lang="en-GB"/>
          </a:p>
        </p:txBody>
      </p:sp>
    </p:spTree>
    <p:extLst>
      <p:ext uri="{BB962C8B-B14F-4D97-AF65-F5344CB8AC3E}">
        <p14:creationId xmlns:p14="http://schemas.microsoft.com/office/powerpoint/2010/main" val="454759010"/>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3.png>
</file>

<file path=ppt/media/image4.png>
</file>

<file path=ppt/media/image5.png>
</file>

<file path=ppt/media/image6.jp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7C5DFDC1-7864-4A08-B344-CC0CBF44AACB}" type="datetimeFigureOut">
              <a:rPr lang="en-GB" smtClean="0"/>
              <a:t>10/04/2017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54A553-CEDF-4338-84F9-B3F4306583C2}" type="slidenum">
              <a:rPr lang="en-GB" smtClean="0"/>
              <a:t>‹#›</a:t>
            </a:fld>
            <a:endParaRPr lang="en-GB"/>
          </a:p>
        </p:txBody>
      </p:sp>
    </p:spTree>
    <p:extLst>
      <p:ext uri="{BB962C8B-B14F-4D97-AF65-F5344CB8AC3E}">
        <p14:creationId xmlns:p14="http://schemas.microsoft.com/office/powerpoint/2010/main" val="371613705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C5DFDC1-7864-4A08-B344-CC0CBF44AACB}" type="datetimeFigureOut">
              <a:rPr lang="en-GB" smtClean="0"/>
              <a:t>10/04/2017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54A553-CEDF-4338-84F9-B3F4306583C2}" type="slidenum">
              <a:rPr lang="en-GB" smtClean="0"/>
              <a:t>‹#›</a:t>
            </a:fld>
            <a:endParaRPr lang="en-GB"/>
          </a:p>
        </p:txBody>
      </p:sp>
    </p:spTree>
    <p:extLst>
      <p:ext uri="{BB962C8B-B14F-4D97-AF65-F5344CB8AC3E}">
        <p14:creationId xmlns:p14="http://schemas.microsoft.com/office/powerpoint/2010/main" val="1180525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C5DFDC1-7864-4A08-B344-CC0CBF44AACB}" type="datetimeFigureOut">
              <a:rPr lang="en-GB" smtClean="0"/>
              <a:t>10/04/2017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54A553-CEDF-4338-84F9-B3F4306583C2}" type="slidenum">
              <a:rPr lang="en-GB" smtClean="0"/>
              <a:t>‹#›</a:t>
            </a:fld>
            <a:endParaRPr lang="en-GB"/>
          </a:p>
        </p:txBody>
      </p:sp>
    </p:spTree>
    <p:extLst>
      <p:ext uri="{BB962C8B-B14F-4D97-AF65-F5344CB8AC3E}">
        <p14:creationId xmlns:p14="http://schemas.microsoft.com/office/powerpoint/2010/main" val="4168079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C5DFDC1-7864-4A08-B344-CC0CBF44AACB}" type="datetimeFigureOut">
              <a:rPr lang="en-GB" smtClean="0"/>
              <a:t>10/04/2017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54A553-CEDF-4338-84F9-B3F4306583C2}" type="slidenum">
              <a:rPr lang="en-GB" smtClean="0"/>
              <a:t>‹#›</a:t>
            </a:fld>
            <a:endParaRPr lang="en-GB"/>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93698" y="0"/>
            <a:ext cx="1320203" cy="93053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15268270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C5DFDC1-7864-4A08-B344-CC0CBF44AACB}" type="datetimeFigureOut">
              <a:rPr lang="en-GB" smtClean="0"/>
              <a:t>10/04/2017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54A553-CEDF-4338-84F9-B3F4306583C2}" type="slidenum">
              <a:rPr lang="en-GB" smtClean="0"/>
              <a:t>‹#›</a:t>
            </a:fld>
            <a:endParaRPr lang="en-GB"/>
          </a:p>
        </p:txBody>
      </p:sp>
    </p:spTree>
    <p:extLst>
      <p:ext uri="{BB962C8B-B14F-4D97-AF65-F5344CB8AC3E}">
        <p14:creationId xmlns:p14="http://schemas.microsoft.com/office/powerpoint/2010/main" val="844052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7C5DFDC1-7864-4A08-B344-CC0CBF44AACB}" type="datetimeFigureOut">
              <a:rPr lang="en-GB" smtClean="0"/>
              <a:t>10/04/2017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554A553-CEDF-4338-84F9-B3F4306583C2}" type="slidenum">
              <a:rPr lang="en-GB" smtClean="0"/>
              <a:t>‹#›</a:t>
            </a:fld>
            <a:endParaRPr lang="en-GB"/>
          </a:p>
        </p:txBody>
      </p:sp>
    </p:spTree>
    <p:extLst>
      <p:ext uri="{BB962C8B-B14F-4D97-AF65-F5344CB8AC3E}">
        <p14:creationId xmlns:p14="http://schemas.microsoft.com/office/powerpoint/2010/main" val="396910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7C5DFDC1-7864-4A08-B344-CC0CBF44AACB}" type="datetimeFigureOut">
              <a:rPr lang="en-GB" smtClean="0"/>
              <a:t>10/04/2017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554A553-CEDF-4338-84F9-B3F4306583C2}" type="slidenum">
              <a:rPr lang="en-GB" smtClean="0"/>
              <a:t>‹#›</a:t>
            </a:fld>
            <a:endParaRPr lang="en-GB"/>
          </a:p>
        </p:txBody>
      </p:sp>
    </p:spTree>
    <p:extLst>
      <p:ext uri="{BB962C8B-B14F-4D97-AF65-F5344CB8AC3E}">
        <p14:creationId xmlns:p14="http://schemas.microsoft.com/office/powerpoint/2010/main" val="363249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7C5DFDC1-7864-4A08-B344-CC0CBF44AACB}" type="datetimeFigureOut">
              <a:rPr lang="en-GB" smtClean="0"/>
              <a:t>10/04/2017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554A553-CEDF-4338-84F9-B3F4306583C2}" type="slidenum">
              <a:rPr lang="en-GB" smtClean="0"/>
              <a:t>‹#›</a:t>
            </a:fld>
            <a:endParaRPr lang="en-GB"/>
          </a:p>
        </p:txBody>
      </p:sp>
    </p:spTree>
    <p:extLst>
      <p:ext uri="{BB962C8B-B14F-4D97-AF65-F5344CB8AC3E}">
        <p14:creationId xmlns:p14="http://schemas.microsoft.com/office/powerpoint/2010/main" val="3617526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5DFDC1-7864-4A08-B344-CC0CBF44AACB}" type="datetimeFigureOut">
              <a:rPr lang="en-GB" smtClean="0"/>
              <a:t>10/04/2017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554A553-CEDF-4338-84F9-B3F4306583C2}" type="slidenum">
              <a:rPr lang="en-GB" smtClean="0"/>
              <a:t>‹#›</a:t>
            </a:fld>
            <a:endParaRPr lang="en-GB"/>
          </a:p>
        </p:txBody>
      </p:sp>
    </p:spTree>
    <p:extLst>
      <p:ext uri="{BB962C8B-B14F-4D97-AF65-F5344CB8AC3E}">
        <p14:creationId xmlns:p14="http://schemas.microsoft.com/office/powerpoint/2010/main" val="2228918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C5DFDC1-7864-4A08-B344-CC0CBF44AACB}" type="datetimeFigureOut">
              <a:rPr lang="en-GB" smtClean="0"/>
              <a:t>10/04/2017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554A553-CEDF-4338-84F9-B3F4306583C2}" type="slidenum">
              <a:rPr lang="en-GB" smtClean="0"/>
              <a:t>‹#›</a:t>
            </a:fld>
            <a:endParaRPr lang="en-GB"/>
          </a:p>
        </p:txBody>
      </p:sp>
    </p:spTree>
    <p:extLst>
      <p:ext uri="{BB962C8B-B14F-4D97-AF65-F5344CB8AC3E}">
        <p14:creationId xmlns:p14="http://schemas.microsoft.com/office/powerpoint/2010/main" val="2035953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C5DFDC1-7864-4A08-B344-CC0CBF44AACB}" type="datetimeFigureOut">
              <a:rPr lang="en-GB" smtClean="0"/>
              <a:t>10/04/2017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554A553-CEDF-4338-84F9-B3F4306583C2}" type="slidenum">
              <a:rPr lang="en-GB" smtClean="0"/>
              <a:t>‹#›</a:t>
            </a:fld>
            <a:endParaRPr lang="en-GB"/>
          </a:p>
        </p:txBody>
      </p:sp>
    </p:spTree>
    <p:extLst>
      <p:ext uri="{BB962C8B-B14F-4D97-AF65-F5344CB8AC3E}">
        <p14:creationId xmlns:p14="http://schemas.microsoft.com/office/powerpoint/2010/main" val="717304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5DFDC1-7864-4A08-B344-CC0CBF44AACB}" type="datetimeFigureOut">
              <a:rPr lang="en-GB" smtClean="0"/>
              <a:t>10/04/2017</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54A553-CEDF-4338-84F9-B3F4306583C2}" type="slidenum">
              <a:rPr lang="en-GB" smtClean="0"/>
              <a:t>‹#›</a:t>
            </a:fld>
            <a:endParaRPr lang="en-GB"/>
          </a:p>
        </p:txBody>
      </p:sp>
      <p:pic>
        <p:nvPicPr>
          <p:cNvPr id="8" name="Picture 7"/>
          <p:cNvPicPr>
            <a:picLocks noChangeAspect="1"/>
          </p:cNvPicPr>
          <p:nvPr/>
        </p:nvPicPr>
        <p:blipFill rotWithShape="1">
          <a:blip r:embed="rId13" cstate="print">
            <a:extLst>
              <a:ext uri="{BEBA8EAE-BF5A-486C-A8C5-ECC9F3942E4B}">
                <a14:imgProps xmlns:a14="http://schemas.microsoft.com/office/drawing/2010/main">
                  <a14:imgLayer r:embed="rId14">
                    <a14:imgEffect>
                      <a14:artisticCrisscrossEtching trans="61000"/>
                    </a14:imgEffect>
                  </a14:imgLayer>
                </a14:imgProps>
              </a:ext>
              <a:ext uri="{28A0092B-C50C-407E-A947-70E740481C1C}">
                <a14:useLocalDpi xmlns:a14="http://schemas.microsoft.com/office/drawing/2010/main" val="0"/>
              </a:ext>
            </a:extLst>
          </a:blip>
          <a:srcRect r="3917" b="54742"/>
          <a:stretch/>
        </p:blipFill>
        <p:spPr>
          <a:xfrm rot="10800000">
            <a:off x="-2" y="-2"/>
            <a:ext cx="12192001" cy="6883147"/>
          </a:xfrm>
          <a:prstGeom prst="rect">
            <a:avLst/>
          </a:prstGeom>
        </p:spPr>
      </p:pic>
    </p:spTree>
    <p:extLst>
      <p:ext uri="{BB962C8B-B14F-4D97-AF65-F5344CB8AC3E}">
        <p14:creationId xmlns:p14="http://schemas.microsoft.com/office/powerpoint/2010/main" val="136662995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g"/><Relationship Id="rId4" Type="http://schemas.openxmlformats.org/officeDocument/2006/relationships/image" Target="../media/image5.png"/><Relationship Id="rId9" Type="http://schemas.openxmlformats.org/officeDocument/2006/relationships/image" Target="../media/image10.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3.png"/><Relationship Id="rId7" Type="http://schemas.openxmlformats.org/officeDocument/2006/relationships/image" Target="../media/image16.jpe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6.jpg"/><Relationship Id="rId10" Type="http://schemas.openxmlformats.org/officeDocument/2006/relationships/image" Target="../media/image11.jpeg"/><Relationship Id="rId4" Type="http://schemas.openxmlformats.org/officeDocument/2006/relationships/image" Target="../media/image14.png"/><Relationship Id="rId9" Type="http://schemas.openxmlformats.org/officeDocument/2006/relationships/image" Target="../media/image18.jpeg"/></Relationships>
</file>

<file path=ppt/slides/_rels/slide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GB" b="1" u="sng" dirty="0" smtClean="0">
                <a:effectLst>
                  <a:outerShdw blurRad="38100" dist="38100" dir="2700000" algn="tl">
                    <a:srgbClr val="000000">
                      <a:alpha val="43137"/>
                    </a:srgbClr>
                  </a:outerShdw>
                </a:effectLst>
              </a:rPr>
              <a:t>The Four Humours: And it isn’t funny.</a:t>
            </a:r>
            <a:endParaRPr lang="en-GB" b="1" u="sng" dirty="0">
              <a:effectLst>
                <a:outerShdw blurRad="38100" dist="38100" dir="2700000" algn="tl">
                  <a:srgbClr val="000000">
                    <a:alpha val="43137"/>
                  </a:srgbClr>
                </a:outerShdw>
              </a:effectLst>
            </a:endParaRPr>
          </a:p>
        </p:txBody>
      </p:sp>
      <p:sp>
        <p:nvSpPr>
          <p:cNvPr id="6" name="Subtitle 5"/>
          <p:cNvSpPr>
            <a:spLocks noGrp="1"/>
          </p:cNvSpPr>
          <p:nvPr>
            <p:ph type="subTitle" idx="1"/>
          </p:nvPr>
        </p:nvSpPr>
        <p:spPr/>
        <p:txBody>
          <a:bodyPr>
            <a:normAutofit/>
          </a:bodyPr>
          <a:lstStyle/>
          <a:p>
            <a:r>
              <a:rPr lang="en-GB" sz="4000" dirty="0" smtClean="0">
                <a:solidFill>
                  <a:srgbClr val="FF0000"/>
                </a:solidFill>
              </a:rPr>
              <a:t>What are the four humours and what have these to do with medicine?</a:t>
            </a:r>
            <a:endParaRPr lang="en-GB" sz="4000" dirty="0">
              <a:solidFill>
                <a:srgbClr val="FF0000"/>
              </a:solidFill>
            </a:endParaRPr>
          </a:p>
        </p:txBody>
      </p:sp>
    </p:spTree>
    <p:extLst>
      <p:ext uri="{BB962C8B-B14F-4D97-AF65-F5344CB8AC3E}">
        <p14:creationId xmlns:p14="http://schemas.microsoft.com/office/powerpoint/2010/main" val="22192959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1588" y="-240183"/>
            <a:ext cx="10515600" cy="1325563"/>
          </a:xfrm>
        </p:spPr>
        <p:txBody>
          <a:bodyPr/>
          <a:lstStyle/>
          <a:p>
            <a:r>
              <a:rPr lang="en-GB" dirty="0" smtClean="0"/>
              <a:t>By the Medieval Period….</a:t>
            </a:r>
            <a:endParaRPr lang="en-GB" dirty="0"/>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27153" t="5209" r="51936" b="28788"/>
          <a:stretch/>
        </p:blipFill>
        <p:spPr>
          <a:xfrm rot="16200000">
            <a:off x="3901720" y="-2691108"/>
            <a:ext cx="2061776" cy="9195516"/>
          </a:xfrm>
        </p:spPr>
      </p:pic>
      <p:sp>
        <p:nvSpPr>
          <p:cNvPr id="5" name="TextBox 4"/>
          <p:cNvSpPr txBox="1"/>
          <p:nvPr/>
        </p:nvSpPr>
        <p:spPr>
          <a:xfrm>
            <a:off x="334849" y="3073264"/>
            <a:ext cx="11629623" cy="3416320"/>
          </a:xfrm>
          <a:prstGeom prst="rect">
            <a:avLst/>
          </a:prstGeom>
          <a:noFill/>
        </p:spPr>
        <p:txBody>
          <a:bodyPr wrap="square" rtlCol="0">
            <a:spAutoFit/>
          </a:bodyPr>
          <a:lstStyle/>
          <a:p>
            <a:r>
              <a:rPr lang="en-GB" sz="2400" dirty="0" smtClean="0"/>
              <a:t>This is how the four humours were used by the doctors. The Ancient name is interesting as we now use these to describe people! A Choleric person is a person thought to have a fiery temper! A melancholic person is said to be sad and depressed, so having an excess of black bile. An optimistic and calm person who saw the best would be described as a sanguine person. By 1250 people were using these words to describe a person, believing that the four humours influenced the personality of the person!</a:t>
            </a:r>
          </a:p>
          <a:p>
            <a:endParaRPr lang="en-GB" sz="2400" dirty="0"/>
          </a:p>
          <a:p>
            <a:r>
              <a:rPr lang="en-GB" sz="2400" dirty="0" smtClean="0"/>
              <a:t>But they also said that the 12 houses of the Zodiac were distributed to the four humours! So these star signs could influence the humour and it’s imbalance within the human body!</a:t>
            </a:r>
            <a:endParaRPr lang="en-GB" sz="2400" dirty="0"/>
          </a:p>
        </p:txBody>
      </p:sp>
      <p:sp>
        <p:nvSpPr>
          <p:cNvPr id="6" name="TextBox 5"/>
          <p:cNvSpPr txBox="1"/>
          <p:nvPr/>
        </p:nvSpPr>
        <p:spPr>
          <a:xfrm>
            <a:off x="10303099" y="1221105"/>
            <a:ext cx="1790164" cy="646331"/>
          </a:xfrm>
          <a:prstGeom prst="rect">
            <a:avLst/>
          </a:prstGeom>
          <a:noFill/>
        </p:spPr>
        <p:txBody>
          <a:bodyPr wrap="square" rtlCol="0">
            <a:spAutoFit/>
          </a:bodyPr>
          <a:lstStyle/>
          <a:p>
            <a:r>
              <a:rPr lang="en-GB" sz="1200" dirty="0" smtClean="0"/>
              <a:t>Taken from the Pearson GCSE 1-9, by S Thorne and H Stark. Page 16.</a:t>
            </a:r>
            <a:endParaRPr lang="en-GB" sz="1200" dirty="0"/>
          </a:p>
        </p:txBody>
      </p:sp>
    </p:spTree>
    <p:extLst>
      <p:ext uri="{BB962C8B-B14F-4D97-AF65-F5344CB8AC3E}">
        <p14:creationId xmlns:p14="http://schemas.microsoft.com/office/powerpoint/2010/main" val="1342260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8000" dirty="0" smtClean="0"/>
              <a:t>Finally:</a:t>
            </a:r>
            <a:endParaRPr lang="en-GB" sz="8000" dirty="0"/>
          </a:p>
        </p:txBody>
      </p:sp>
      <p:sp>
        <p:nvSpPr>
          <p:cNvPr id="3" name="Content Placeholder 2"/>
          <p:cNvSpPr>
            <a:spLocks noGrp="1"/>
          </p:cNvSpPr>
          <p:nvPr>
            <p:ph idx="1"/>
          </p:nvPr>
        </p:nvSpPr>
        <p:spPr/>
        <p:txBody>
          <a:bodyPr>
            <a:normAutofit/>
          </a:bodyPr>
          <a:lstStyle/>
          <a:p>
            <a:r>
              <a:rPr lang="en-GB" sz="6000" dirty="0" smtClean="0"/>
              <a:t>What do you think is the most important contribution to medicine that Hippocrates made?</a:t>
            </a:r>
            <a:endParaRPr lang="en-GB" sz="6000" dirty="0"/>
          </a:p>
        </p:txBody>
      </p:sp>
    </p:spTree>
    <p:extLst>
      <p:ext uri="{BB962C8B-B14F-4D97-AF65-F5344CB8AC3E}">
        <p14:creationId xmlns:p14="http://schemas.microsoft.com/office/powerpoint/2010/main" val="207810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8217" y="236336"/>
            <a:ext cx="4171682" cy="1325563"/>
          </a:xfrm>
        </p:spPr>
        <p:txBody>
          <a:bodyPr/>
          <a:lstStyle/>
          <a:p>
            <a:r>
              <a:rPr lang="en-GB" sz="6600" b="1" dirty="0" smtClean="0"/>
              <a:t>Homework</a:t>
            </a:r>
            <a:r>
              <a:rPr lang="en-GB" dirty="0" smtClean="0"/>
              <a:t>:</a:t>
            </a:r>
            <a:endParaRPr lang="en-GB" dirty="0"/>
          </a:p>
        </p:txBody>
      </p:sp>
      <p:sp>
        <p:nvSpPr>
          <p:cNvPr id="3" name="Content Placeholder 2"/>
          <p:cNvSpPr>
            <a:spLocks noGrp="1"/>
          </p:cNvSpPr>
          <p:nvPr>
            <p:ph idx="1"/>
          </p:nvPr>
        </p:nvSpPr>
        <p:spPr>
          <a:xfrm>
            <a:off x="1468191" y="1455313"/>
            <a:ext cx="9208395" cy="4876197"/>
          </a:xfrm>
        </p:spPr>
        <p:txBody>
          <a:bodyPr/>
          <a:lstStyle/>
          <a:p>
            <a:r>
              <a:rPr lang="en-GB" dirty="0" smtClean="0"/>
              <a:t>Find out about </a:t>
            </a:r>
            <a:r>
              <a:rPr lang="en-GB" sz="6000" b="1" u="sng" dirty="0" smtClean="0"/>
              <a:t>Claudius Galen.</a:t>
            </a:r>
          </a:p>
          <a:p>
            <a:r>
              <a:rPr lang="en-GB" dirty="0" smtClean="0"/>
              <a:t>He was a </a:t>
            </a:r>
            <a:r>
              <a:rPr lang="en-GB" i="1" dirty="0" smtClean="0"/>
              <a:t>Greek</a:t>
            </a:r>
            <a:r>
              <a:rPr lang="en-GB" dirty="0" smtClean="0"/>
              <a:t> doctor living in the </a:t>
            </a:r>
            <a:r>
              <a:rPr lang="en-GB" i="1" dirty="0" smtClean="0"/>
              <a:t>Roman</a:t>
            </a:r>
            <a:r>
              <a:rPr lang="en-GB" dirty="0" smtClean="0"/>
              <a:t> </a:t>
            </a:r>
            <a:r>
              <a:rPr lang="en-GB" i="1" dirty="0" smtClean="0"/>
              <a:t>Empire</a:t>
            </a:r>
            <a:r>
              <a:rPr lang="en-GB" dirty="0" smtClean="0"/>
              <a:t>.</a:t>
            </a:r>
          </a:p>
          <a:p>
            <a:r>
              <a:rPr lang="en-GB" dirty="0" smtClean="0"/>
              <a:t>Extra points if you can find out his connection to the film “</a:t>
            </a:r>
            <a:r>
              <a:rPr lang="en-GB" sz="6000" b="1" dirty="0" smtClean="0"/>
              <a:t>Gladiator</a:t>
            </a:r>
            <a:r>
              <a:rPr lang="en-GB" dirty="0" smtClean="0"/>
              <a:t>”.</a:t>
            </a:r>
            <a:endParaRPr lang="en-GB" dirty="0"/>
          </a:p>
        </p:txBody>
      </p:sp>
    </p:spTree>
    <p:extLst>
      <p:ext uri="{BB962C8B-B14F-4D97-AF65-F5344CB8AC3E}">
        <p14:creationId xmlns:p14="http://schemas.microsoft.com/office/powerpoint/2010/main" val="17377428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6"/>
          <p:cNvSpPr>
            <a:spLocks noChangeArrowheads="1"/>
          </p:cNvSpPr>
          <p:nvPr/>
        </p:nvSpPr>
        <p:spPr bwMode="auto">
          <a:xfrm rot="2748847">
            <a:off x="7392472" y="1893194"/>
            <a:ext cx="3078051" cy="3129566"/>
          </a:xfrm>
          <a:prstGeom prst="rect">
            <a:avLst/>
          </a:prstGeom>
          <a:noFill/>
          <a:ln w="25400" algn="ctr">
            <a:solidFill>
              <a:srgbClr val="000000"/>
            </a:solidFill>
            <a:miter lim="800000"/>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endParaRPr lang="en-GB"/>
          </a:p>
        </p:txBody>
      </p:sp>
      <p:sp>
        <p:nvSpPr>
          <p:cNvPr id="5" name="Rectangle 7"/>
          <p:cNvSpPr>
            <a:spLocks noChangeArrowheads="1"/>
          </p:cNvSpPr>
          <p:nvPr/>
        </p:nvSpPr>
        <p:spPr bwMode="auto">
          <a:xfrm rot="21573692">
            <a:off x="6745853" y="1264798"/>
            <a:ext cx="4389194" cy="4403495"/>
          </a:xfrm>
          <a:prstGeom prst="rect">
            <a:avLst/>
          </a:prstGeom>
          <a:noFill/>
          <a:ln w="31750" algn="ctr">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36576" tIns="36576" rIns="36576" bIns="36576" numCol="1" anchor="t" anchorCtr="0" compatLnSpc="1">
            <a:prstTxWarp prst="textNoShape">
              <a:avLst/>
            </a:prstTxWarp>
          </a:bodyPr>
          <a:lstStyle/>
          <a:p>
            <a:endParaRPr lang="en-GB"/>
          </a:p>
        </p:txBody>
      </p:sp>
      <p:cxnSp>
        <p:nvCxnSpPr>
          <p:cNvPr id="6" name="AutoShape 8"/>
          <p:cNvCxnSpPr>
            <a:cxnSpLocks noChangeShapeType="1"/>
          </p:cNvCxnSpPr>
          <p:nvPr/>
        </p:nvCxnSpPr>
        <p:spPr bwMode="auto">
          <a:xfrm rot="2748847">
            <a:off x="7392472" y="1893194"/>
            <a:ext cx="3078051" cy="3129566"/>
          </a:xfrm>
          <a:prstGeom prst="straightConnector1">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000000"/>
                  </a:outerShdw>
                </a:effectLst>
              </a14:hiddenEffects>
            </a:ext>
          </a:extLst>
        </p:spPr>
      </p:cxnSp>
      <p:cxnSp>
        <p:nvCxnSpPr>
          <p:cNvPr id="7" name="AutoShape 9"/>
          <p:cNvCxnSpPr>
            <a:cxnSpLocks noChangeShapeType="1"/>
          </p:cNvCxnSpPr>
          <p:nvPr/>
        </p:nvCxnSpPr>
        <p:spPr bwMode="auto">
          <a:xfrm rot="2748847" flipH="1">
            <a:off x="7392472" y="1893194"/>
            <a:ext cx="3078051" cy="3129566"/>
          </a:xfrm>
          <a:prstGeom prst="straightConnector1">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000000"/>
                  </a:outerShdw>
                </a:effectLst>
              </a14:hiddenEffects>
            </a:ext>
          </a:extLst>
        </p:spPr>
      </p:cxnSp>
      <p:sp>
        <p:nvSpPr>
          <p:cNvPr id="15" name="Rectangle 6"/>
          <p:cNvSpPr>
            <a:spLocks noChangeArrowheads="1"/>
          </p:cNvSpPr>
          <p:nvPr/>
        </p:nvSpPr>
        <p:spPr bwMode="auto">
          <a:xfrm rot="2748847">
            <a:off x="1633469" y="1893194"/>
            <a:ext cx="3078051" cy="3129566"/>
          </a:xfrm>
          <a:prstGeom prst="rect">
            <a:avLst/>
          </a:prstGeom>
          <a:noFill/>
          <a:ln w="25400" algn="ctr">
            <a:solidFill>
              <a:srgbClr val="000000"/>
            </a:solidFill>
            <a:miter lim="800000"/>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endParaRPr lang="en-GB"/>
          </a:p>
        </p:txBody>
      </p:sp>
      <p:sp>
        <p:nvSpPr>
          <p:cNvPr id="16" name="Rectangle 7"/>
          <p:cNvSpPr>
            <a:spLocks noChangeArrowheads="1"/>
          </p:cNvSpPr>
          <p:nvPr/>
        </p:nvSpPr>
        <p:spPr bwMode="auto">
          <a:xfrm rot="21573692">
            <a:off x="986850" y="1264798"/>
            <a:ext cx="4389194" cy="4403495"/>
          </a:xfrm>
          <a:prstGeom prst="rect">
            <a:avLst/>
          </a:prstGeom>
          <a:noFill/>
          <a:ln w="31750" algn="ctr">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36576" tIns="36576" rIns="36576" bIns="36576" numCol="1" anchor="t" anchorCtr="0" compatLnSpc="1">
            <a:prstTxWarp prst="textNoShape">
              <a:avLst/>
            </a:prstTxWarp>
          </a:bodyPr>
          <a:lstStyle/>
          <a:p>
            <a:endParaRPr lang="en-GB"/>
          </a:p>
        </p:txBody>
      </p:sp>
      <p:cxnSp>
        <p:nvCxnSpPr>
          <p:cNvPr id="17" name="AutoShape 8"/>
          <p:cNvCxnSpPr>
            <a:cxnSpLocks noChangeShapeType="1"/>
          </p:cNvCxnSpPr>
          <p:nvPr/>
        </p:nvCxnSpPr>
        <p:spPr bwMode="auto">
          <a:xfrm rot="2748847">
            <a:off x="1633469" y="1893194"/>
            <a:ext cx="3078051" cy="3129566"/>
          </a:xfrm>
          <a:prstGeom prst="straightConnector1">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000000"/>
                  </a:outerShdw>
                </a:effectLst>
              </a14:hiddenEffects>
            </a:ext>
          </a:extLst>
        </p:spPr>
      </p:cxnSp>
      <p:cxnSp>
        <p:nvCxnSpPr>
          <p:cNvPr id="18" name="AutoShape 9"/>
          <p:cNvCxnSpPr>
            <a:cxnSpLocks noChangeShapeType="1"/>
          </p:cNvCxnSpPr>
          <p:nvPr/>
        </p:nvCxnSpPr>
        <p:spPr bwMode="auto">
          <a:xfrm rot="2748847" flipH="1">
            <a:off x="1633469" y="1893194"/>
            <a:ext cx="3078051" cy="3129566"/>
          </a:xfrm>
          <a:prstGeom prst="straightConnector1">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000000"/>
                  </a:outerShdw>
                </a:effectLst>
              </a14:hiddenEffects>
            </a:ext>
          </a:extLst>
        </p:spPr>
      </p:cxnSp>
    </p:spTree>
    <p:extLst>
      <p:ext uri="{BB962C8B-B14F-4D97-AF65-F5344CB8AC3E}">
        <p14:creationId xmlns:p14="http://schemas.microsoft.com/office/powerpoint/2010/main" val="3391894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054137787"/>
              </p:ext>
            </p:extLst>
          </p:nvPr>
        </p:nvGraphicFramePr>
        <p:xfrm>
          <a:off x="0" y="-1"/>
          <a:ext cx="12191999" cy="6858000"/>
        </p:xfrm>
        <a:graphic>
          <a:graphicData uri="http://schemas.openxmlformats.org/drawingml/2006/table">
            <a:tbl>
              <a:tblPr firstRow="1" bandRow="1">
                <a:tableStyleId>{5940675A-B579-460E-94D1-54222C63F5DA}</a:tableStyleId>
              </a:tblPr>
              <a:tblGrid>
                <a:gridCol w="2778092"/>
                <a:gridCol w="4305288"/>
                <a:gridCol w="5108619"/>
              </a:tblGrid>
              <a:tr h="762000">
                <a:tc>
                  <a:txBody>
                    <a:bodyPr/>
                    <a:lstStyle/>
                    <a:p>
                      <a:endParaRPr lang="en-GB" dirty="0"/>
                    </a:p>
                  </a:txBody>
                  <a:tcPr>
                    <a:solidFill>
                      <a:schemeClr val="bg1"/>
                    </a:solidFill>
                  </a:tcPr>
                </a:tc>
                <a:tc>
                  <a:txBody>
                    <a:bodyPr/>
                    <a:lstStyle/>
                    <a:p>
                      <a:pPr algn="ctr"/>
                      <a:r>
                        <a:rPr lang="en-GB" sz="3600" dirty="0" smtClean="0"/>
                        <a:t>Same as today</a:t>
                      </a:r>
                      <a:endParaRPr lang="en-GB" sz="3600" i="0" dirty="0"/>
                    </a:p>
                  </a:txBody>
                  <a:tcPr>
                    <a:solidFill>
                      <a:schemeClr val="bg1"/>
                    </a:solidFill>
                  </a:tcPr>
                </a:tc>
                <a:tc>
                  <a:txBody>
                    <a:bodyPr/>
                    <a:lstStyle/>
                    <a:p>
                      <a:pPr algn="ctr"/>
                      <a:r>
                        <a:rPr lang="en-GB" sz="3600" dirty="0" smtClean="0"/>
                        <a:t>Different to today</a:t>
                      </a:r>
                      <a:endParaRPr lang="en-GB" sz="3600" i="0" dirty="0"/>
                    </a:p>
                  </a:txBody>
                  <a:tcPr>
                    <a:solidFill>
                      <a:schemeClr val="bg1"/>
                    </a:solidFill>
                  </a:tcPr>
                </a:tc>
              </a:tr>
              <a:tr h="762000">
                <a:tc>
                  <a:txBody>
                    <a:bodyPr/>
                    <a:lstStyle/>
                    <a:p>
                      <a:r>
                        <a:rPr lang="en-GB" dirty="0" smtClean="0"/>
                        <a:t>Belief in Gods being only for good.</a:t>
                      </a:r>
                      <a:endParaRPr lang="en-GB" dirty="0"/>
                    </a:p>
                  </a:txBody>
                  <a:tcPr>
                    <a:solidFill>
                      <a:schemeClr val="bg1"/>
                    </a:solidFill>
                  </a:tcPr>
                </a:tc>
                <a:tc>
                  <a:txBody>
                    <a:bodyPr/>
                    <a:lstStyle/>
                    <a:p>
                      <a:endParaRPr lang="en-GB" dirty="0"/>
                    </a:p>
                  </a:txBody>
                  <a:tcPr>
                    <a:solidFill>
                      <a:schemeClr val="bg1"/>
                    </a:solidFill>
                  </a:tcPr>
                </a:tc>
                <a:tc>
                  <a:txBody>
                    <a:bodyPr/>
                    <a:lstStyle/>
                    <a:p>
                      <a:endParaRPr lang="en-GB" dirty="0"/>
                    </a:p>
                  </a:txBody>
                  <a:tcPr>
                    <a:solidFill>
                      <a:schemeClr val="bg1"/>
                    </a:solidFill>
                  </a:tcPr>
                </a:tc>
              </a:tr>
              <a:tr h="762000">
                <a:tc>
                  <a:txBody>
                    <a:bodyPr/>
                    <a:lstStyle/>
                    <a:p>
                      <a:r>
                        <a:rPr lang="en-GB" dirty="0" smtClean="0"/>
                        <a:t>Clinical observation and making detailed notes.</a:t>
                      </a:r>
                      <a:endParaRPr lang="en-GB" dirty="0"/>
                    </a:p>
                  </a:txBody>
                  <a:tcPr>
                    <a:solidFill>
                      <a:schemeClr val="bg1"/>
                    </a:solidFill>
                  </a:tcPr>
                </a:tc>
                <a:tc>
                  <a:txBody>
                    <a:bodyPr/>
                    <a:lstStyle/>
                    <a:p>
                      <a:endParaRPr lang="en-GB"/>
                    </a:p>
                  </a:txBody>
                  <a:tcPr>
                    <a:solidFill>
                      <a:schemeClr val="bg1"/>
                    </a:solidFill>
                  </a:tcPr>
                </a:tc>
                <a:tc>
                  <a:txBody>
                    <a:bodyPr/>
                    <a:lstStyle/>
                    <a:p>
                      <a:endParaRPr lang="en-GB" dirty="0"/>
                    </a:p>
                  </a:txBody>
                  <a:tcPr>
                    <a:solidFill>
                      <a:schemeClr val="bg1"/>
                    </a:solidFill>
                  </a:tcPr>
                </a:tc>
              </a:tr>
              <a:tr h="762000">
                <a:tc>
                  <a:txBody>
                    <a:bodyPr/>
                    <a:lstStyle/>
                    <a:p>
                      <a:r>
                        <a:rPr lang="en-GB" dirty="0" smtClean="0"/>
                        <a:t>Use of the 4 humours as the cause of disease.</a:t>
                      </a:r>
                      <a:endParaRPr lang="en-GB" dirty="0"/>
                    </a:p>
                  </a:txBody>
                  <a:tcPr>
                    <a:solidFill>
                      <a:schemeClr val="bg1"/>
                    </a:solidFill>
                  </a:tcPr>
                </a:tc>
                <a:tc>
                  <a:txBody>
                    <a:bodyPr/>
                    <a:lstStyle/>
                    <a:p>
                      <a:endParaRPr lang="en-GB"/>
                    </a:p>
                  </a:txBody>
                  <a:tcPr>
                    <a:solidFill>
                      <a:schemeClr val="bg1"/>
                    </a:solidFill>
                  </a:tcPr>
                </a:tc>
                <a:tc>
                  <a:txBody>
                    <a:bodyPr/>
                    <a:lstStyle/>
                    <a:p>
                      <a:endParaRPr lang="en-GB" dirty="0"/>
                    </a:p>
                  </a:txBody>
                  <a:tcPr>
                    <a:solidFill>
                      <a:schemeClr val="bg1"/>
                    </a:solidFill>
                  </a:tcPr>
                </a:tc>
              </a:tr>
              <a:tr h="762000">
                <a:tc>
                  <a:txBody>
                    <a:bodyPr/>
                    <a:lstStyle/>
                    <a:p>
                      <a:r>
                        <a:rPr lang="en-GB" dirty="0" smtClean="0"/>
                        <a:t>Use</a:t>
                      </a:r>
                      <a:r>
                        <a:rPr lang="en-GB" baseline="0" dirty="0" smtClean="0"/>
                        <a:t> of surgery and people who do the surgery.</a:t>
                      </a:r>
                      <a:endParaRPr lang="en-GB" dirty="0"/>
                    </a:p>
                  </a:txBody>
                  <a:tcPr>
                    <a:solidFill>
                      <a:schemeClr val="bg1"/>
                    </a:solidFill>
                  </a:tcPr>
                </a:tc>
                <a:tc>
                  <a:txBody>
                    <a:bodyPr/>
                    <a:lstStyle/>
                    <a:p>
                      <a:endParaRPr lang="en-GB"/>
                    </a:p>
                  </a:txBody>
                  <a:tcPr>
                    <a:solidFill>
                      <a:schemeClr val="bg1"/>
                    </a:solidFill>
                  </a:tcPr>
                </a:tc>
                <a:tc>
                  <a:txBody>
                    <a:bodyPr/>
                    <a:lstStyle/>
                    <a:p>
                      <a:endParaRPr lang="en-GB" dirty="0"/>
                    </a:p>
                  </a:txBody>
                  <a:tcPr>
                    <a:solidFill>
                      <a:schemeClr val="bg1"/>
                    </a:solidFill>
                  </a:tcPr>
                </a:tc>
              </a:tr>
              <a:tr h="762000">
                <a:tc>
                  <a:txBody>
                    <a:bodyPr/>
                    <a:lstStyle/>
                    <a:p>
                      <a:r>
                        <a:rPr lang="en-GB" dirty="0" smtClean="0"/>
                        <a:t>Use of medicines for treatment.</a:t>
                      </a:r>
                      <a:endParaRPr lang="en-GB" dirty="0"/>
                    </a:p>
                  </a:txBody>
                  <a:tcPr>
                    <a:solidFill>
                      <a:schemeClr val="bg1"/>
                    </a:solidFill>
                  </a:tcPr>
                </a:tc>
                <a:tc>
                  <a:txBody>
                    <a:bodyPr/>
                    <a:lstStyle/>
                    <a:p>
                      <a:endParaRPr lang="en-GB" dirty="0"/>
                    </a:p>
                  </a:txBody>
                  <a:tcPr>
                    <a:solidFill>
                      <a:schemeClr val="bg1"/>
                    </a:solidFill>
                  </a:tcPr>
                </a:tc>
                <a:tc>
                  <a:txBody>
                    <a:bodyPr/>
                    <a:lstStyle/>
                    <a:p>
                      <a:endParaRPr lang="en-GB" dirty="0"/>
                    </a:p>
                  </a:txBody>
                  <a:tcPr>
                    <a:solidFill>
                      <a:schemeClr val="bg1"/>
                    </a:solidFill>
                  </a:tcPr>
                </a:tc>
              </a:tr>
              <a:tr h="762000">
                <a:tc>
                  <a:txBody>
                    <a:bodyPr/>
                    <a:lstStyle/>
                    <a:p>
                      <a:r>
                        <a:rPr lang="en-GB" dirty="0" smtClean="0"/>
                        <a:t>Staying healthy.</a:t>
                      </a:r>
                      <a:endParaRPr lang="en-GB" dirty="0"/>
                    </a:p>
                  </a:txBody>
                  <a:tcPr>
                    <a:solidFill>
                      <a:schemeClr val="bg1"/>
                    </a:solidFill>
                  </a:tcPr>
                </a:tc>
                <a:tc>
                  <a:txBody>
                    <a:bodyPr/>
                    <a:lstStyle/>
                    <a:p>
                      <a:endParaRPr lang="en-GB" dirty="0"/>
                    </a:p>
                  </a:txBody>
                  <a:tcPr>
                    <a:solidFill>
                      <a:schemeClr val="bg1"/>
                    </a:solidFill>
                  </a:tcPr>
                </a:tc>
                <a:tc>
                  <a:txBody>
                    <a:bodyPr/>
                    <a:lstStyle/>
                    <a:p>
                      <a:endParaRPr lang="en-GB" dirty="0"/>
                    </a:p>
                  </a:txBody>
                  <a:tcPr>
                    <a:solidFill>
                      <a:schemeClr val="bg1"/>
                    </a:solidFill>
                  </a:tcPr>
                </a:tc>
              </a:tr>
              <a:tr h="762000">
                <a:tc>
                  <a:txBody>
                    <a:bodyPr/>
                    <a:lstStyle/>
                    <a:p>
                      <a:r>
                        <a:rPr lang="en-GB" dirty="0" smtClean="0"/>
                        <a:t>Training of doctors.</a:t>
                      </a:r>
                      <a:endParaRPr lang="en-GB" dirty="0"/>
                    </a:p>
                  </a:txBody>
                  <a:tcPr>
                    <a:solidFill>
                      <a:schemeClr val="bg1"/>
                    </a:solidFill>
                  </a:tcPr>
                </a:tc>
                <a:tc>
                  <a:txBody>
                    <a:bodyPr/>
                    <a:lstStyle/>
                    <a:p>
                      <a:endParaRPr lang="en-GB"/>
                    </a:p>
                  </a:txBody>
                  <a:tcPr>
                    <a:solidFill>
                      <a:schemeClr val="bg1"/>
                    </a:solidFill>
                  </a:tcPr>
                </a:tc>
                <a:tc>
                  <a:txBody>
                    <a:bodyPr/>
                    <a:lstStyle/>
                    <a:p>
                      <a:endParaRPr lang="en-GB" dirty="0"/>
                    </a:p>
                  </a:txBody>
                  <a:tcPr>
                    <a:solidFill>
                      <a:schemeClr val="bg1"/>
                    </a:solidFill>
                  </a:tcPr>
                </a:tc>
              </a:tr>
              <a:tr h="762000">
                <a:tc>
                  <a:txBody>
                    <a:bodyPr/>
                    <a:lstStyle/>
                    <a:p>
                      <a:r>
                        <a:rPr lang="en-GB" dirty="0" smtClean="0"/>
                        <a:t>Being confidential and trusted by the patient.</a:t>
                      </a:r>
                      <a:endParaRPr lang="en-GB" dirty="0"/>
                    </a:p>
                  </a:txBody>
                  <a:tcPr>
                    <a:solidFill>
                      <a:schemeClr val="bg1"/>
                    </a:solidFill>
                  </a:tcPr>
                </a:tc>
                <a:tc>
                  <a:txBody>
                    <a:bodyPr/>
                    <a:lstStyle/>
                    <a:p>
                      <a:endParaRPr lang="en-GB"/>
                    </a:p>
                  </a:txBody>
                  <a:tcPr>
                    <a:solidFill>
                      <a:schemeClr val="bg1"/>
                    </a:solidFill>
                  </a:tcPr>
                </a:tc>
                <a:tc>
                  <a:txBody>
                    <a:bodyPr/>
                    <a:lstStyle/>
                    <a:p>
                      <a:endParaRPr lang="en-GB" dirty="0"/>
                    </a:p>
                  </a:txBody>
                  <a:tcPr>
                    <a:solidFill>
                      <a:schemeClr val="bg1"/>
                    </a:solidFill>
                  </a:tcPr>
                </a:tc>
              </a:tr>
            </a:tbl>
          </a:graphicData>
        </a:graphic>
      </p:graphicFrame>
    </p:spTree>
    <p:extLst>
      <p:ext uri="{BB962C8B-B14F-4D97-AF65-F5344CB8AC3E}">
        <p14:creationId xmlns:p14="http://schemas.microsoft.com/office/powerpoint/2010/main" val="18936611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843691175"/>
              </p:ext>
            </p:extLst>
          </p:nvPr>
        </p:nvGraphicFramePr>
        <p:xfrm>
          <a:off x="0" y="-1"/>
          <a:ext cx="12191999" cy="6858000"/>
        </p:xfrm>
        <a:graphic>
          <a:graphicData uri="http://schemas.openxmlformats.org/drawingml/2006/table">
            <a:tbl>
              <a:tblPr firstRow="1" bandRow="1">
                <a:tableStyleId>{5940675A-B579-460E-94D1-54222C63F5DA}</a:tableStyleId>
              </a:tblPr>
              <a:tblGrid>
                <a:gridCol w="2778092"/>
                <a:gridCol w="4305288"/>
                <a:gridCol w="5108619"/>
              </a:tblGrid>
              <a:tr h="762000">
                <a:tc>
                  <a:txBody>
                    <a:bodyPr/>
                    <a:lstStyle/>
                    <a:p>
                      <a:endParaRPr lang="en-GB" dirty="0"/>
                    </a:p>
                  </a:txBody>
                  <a:tcPr>
                    <a:solidFill>
                      <a:schemeClr val="bg1"/>
                    </a:solidFill>
                  </a:tcPr>
                </a:tc>
                <a:tc>
                  <a:txBody>
                    <a:bodyPr/>
                    <a:lstStyle/>
                    <a:p>
                      <a:pPr algn="ctr"/>
                      <a:r>
                        <a:rPr lang="en-GB" sz="3600" dirty="0" smtClean="0"/>
                        <a:t>Same as today</a:t>
                      </a:r>
                      <a:endParaRPr lang="en-GB" sz="3600" i="0" dirty="0"/>
                    </a:p>
                  </a:txBody>
                  <a:tcPr>
                    <a:solidFill>
                      <a:schemeClr val="bg1"/>
                    </a:solidFill>
                  </a:tcPr>
                </a:tc>
                <a:tc>
                  <a:txBody>
                    <a:bodyPr/>
                    <a:lstStyle/>
                    <a:p>
                      <a:pPr algn="ctr"/>
                      <a:r>
                        <a:rPr lang="en-GB" sz="3600" dirty="0" smtClean="0"/>
                        <a:t>Different to today</a:t>
                      </a:r>
                      <a:endParaRPr lang="en-GB" sz="3600" i="0" dirty="0"/>
                    </a:p>
                  </a:txBody>
                  <a:tcPr>
                    <a:solidFill>
                      <a:schemeClr val="bg1"/>
                    </a:solidFill>
                  </a:tcPr>
                </a:tc>
              </a:tr>
              <a:tr h="762000">
                <a:tc>
                  <a:txBody>
                    <a:bodyPr/>
                    <a:lstStyle/>
                    <a:p>
                      <a:r>
                        <a:rPr lang="en-GB" dirty="0" smtClean="0"/>
                        <a:t>Belief in Gods being only for good.</a:t>
                      </a:r>
                      <a:endParaRPr lang="en-GB" dirty="0"/>
                    </a:p>
                  </a:txBody>
                  <a:tcPr>
                    <a:solidFill>
                      <a:schemeClr val="bg1"/>
                    </a:solidFill>
                  </a:tcPr>
                </a:tc>
                <a:tc>
                  <a:txBody>
                    <a:bodyPr/>
                    <a:lstStyle/>
                    <a:p>
                      <a:endParaRPr lang="en-GB" dirty="0"/>
                    </a:p>
                  </a:txBody>
                  <a:tcPr>
                    <a:solidFill>
                      <a:schemeClr val="bg1"/>
                    </a:solidFill>
                  </a:tcPr>
                </a:tc>
                <a:tc>
                  <a:txBody>
                    <a:bodyPr/>
                    <a:lstStyle/>
                    <a:p>
                      <a:endParaRPr lang="en-GB"/>
                    </a:p>
                  </a:txBody>
                  <a:tcPr>
                    <a:solidFill>
                      <a:schemeClr val="bg1"/>
                    </a:solidFill>
                  </a:tcPr>
                </a:tc>
              </a:tr>
              <a:tr h="762000">
                <a:tc>
                  <a:txBody>
                    <a:bodyPr/>
                    <a:lstStyle/>
                    <a:p>
                      <a:r>
                        <a:rPr lang="en-GB" dirty="0" smtClean="0"/>
                        <a:t>Clinical observation and making detailed notes.</a:t>
                      </a:r>
                      <a:endParaRPr lang="en-GB" dirty="0"/>
                    </a:p>
                  </a:txBody>
                  <a:tcPr>
                    <a:solidFill>
                      <a:schemeClr val="bg1"/>
                    </a:solidFill>
                  </a:tcPr>
                </a:tc>
                <a:tc>
                  <a:txBody>
                    <a:bodyPr/>
                    <a:lstStyle/>
                    <a:p>
                      <a:endParaRPr lang="en-GB" dirty="0"/>
                    </a:p>
                  </a:txBody>
                  <a:tcPr>
                    <a:solidFill>
                      <a:schemeClr val="bg1"/>
                    </a:solidFill>
                  </a:tcPr>
                </a:tc>
                <a:tc>
                  <a:txBody>
                    <a:bodyPr/>
                    <a:lstStyle/>
                    <a:p>
                      <a:r>
                        <a:rPr lang="en-GB" sz="1600" i="1" dirty="0" smtClean="0"/>
                        <a:t>Drs and nurses store note on:</a:t>
                      </a:r>
                    </a:p>
                    <a:p>
                      <a:r>
                        <a:rPr lang="en-GB" sz="1600" i="1" dirty="0" smtClean="0"/>
                        <a:t>Who employs your doctor:</a:t>
                      </a:r>
                      <a:endParaRPr lang="en-GB" sz="1600" i="1" dirty="0"/>
                    </a:p>
                  </a:txBody>
                  <a:tcPr>
                    <a:solidFill>
                      <a:schemeClr val="bg1"/>
                    </a:solidFill>
                  </a:tcPr>
                </a:tc>
              </a:tr>
              <a:tr h="762000">
                <a:tc>
                  <a:txBody>
                    <a:bodyPr/>
                    <a:lstStyle/>
                    <a:p>
                      <a:r>
                        <a:rPr lang="en-GB" dirty="0" smtClean="0"/>
                        <a:t>Use of the 4 humours as the cause of disease.</a:t>
                      </a:r>
                      <a:endParaRPr lang="en-GB" dirty="0"/>
                    </a:p>
                  </a:txBody>
                  <a:tcPr>
                    <a:solidFill>
                      <a:schemeClr val="bg1"/>
                    </a:solidFill>
                  </a:tcPr>
                </a:tc>
                <a:tc>
                  <a:txBody>
                    <a:bodyPr/>
                    <a:lstStyle/>
                    <a:p>
                      <a:r>
                        <a:rPr lang="en-GB" dirty="0" smtClean="0"/>
                        <a:t>We do not use this today.</a:t>
                      </a:r>
                      <a:endParaRPr lang="en-GB" dirty="0"/>
                    </a:p>
                  </a:txBody>
                  <a:tcPr>
                    <a:solidFill>
                      <a:schemeClr val="bg1"/>
                    </a:solidFill>
                  </a:tcPr>
                </a:tc>
                <a:tc>
                  <a:txBody>
                    <a:bodyPr/>
                    <a:lstStyle/>
                    <a:p>
                      <a:endParaRPr lang="en-GB" dirty="0"/>
                    </a:p>
                  </a:txBody>
                  <a:tcPr>
                    <a:solidFill>
                      <a:schemeClr val="bg1"/>
                    </a:solidFill>
                  </a:tcPr>
                </a:tc>
              </a:tr>
              <a:tr h="762000">
                <a:tc>
                  <a:txBody>
                    <a:bodyPr/>
                    <a:lstStyle/>
                    <a:p>
                      <a:r>
                        <a:rPr lang="en-GB" dirty="0" smtClean="0"/>
                        <a:t>Use</a:t>
                      </a:r>
                      <a:r>
                        <a:rPr lang="en-GB" baseline="0" dirty="0" smtClean="0"/>
                        <a:t> of surgery and people who do the surgery.</a:t>
                      </a:r>
                      <a:endParaRPr lang="en-GB" dirty="0"/>
                    </a:p>
                  </a:txBody>
                  <a:tcPr>
                    <a:solidFill>
                      <a:schemeClr val="bg1"/>
                    </a:solidFill>
                  </a:tcPr>
                </a:tc>
                <a:tc>
                  <a:txBody>
                    <a:bodyPr/>
                    <a:lstStyle/>
                    <a:p>
                      <a:r>
                        <a:rPr lang="en-GB" dirty="0" smtClean="0"/>
                        <a:t>We</a:t>
                      </a:r>
                      <a:r>
                        <a:rPr lang="en-GB" baseline="0" dirty="0" smtClean="0"/>
                        <a:t> still complete the same types of operations as the Greeks.</a:t>
                      </a:r>
                      <a:endParaRPr lang="en-GB" dirty="0"/>
                    </a:p>
                  </a:txBody>
                  <a:tcPr>
                    <a:solidFill>
                      <a:schemeClr val="bg1"/>
                    </a:solidFill>
                  </a:tcPr>
                </a:tc>
                <a:tc>
                  <a:txBody>
                    <a:bodyPr/>
                    <a:lstStyle/>
                    <a:p>
                      <a:r>
                        <a:rPr lang="en-GB" sz="1600" i="1" dirty="0" smtClean="0"/>
                        <a:t>What else do the surgeons of today do? Who completes the surgery?</a:t>
                      </a:r>
                      <a:endParaRPr lang="en-GB" sz="1600" i="1" dirty="0"/>
                    </a:p>
                  </a:txBody>
                  <a:tcPr>
                    <a:solidFill>
                      <a:schemeClr val="bg1"/>
                    </a:solidFill>
                  </a:tcPr>
                </a:tc>
              </a:tr>
              <a:tr h="762000">
                <a:tc>
                  <a:txBody>
                    <a:bodyPr/>
                    <a:lstStyle/>
                    <a:p>
                      <a:r>
                        <a:rPr lang="en-GB" dirty="0" smtClean="0"/>
                        <a:t>Use of medicines for treatment.</a:t>
                      </a:r>
                      <a:endParaRPr lang="en-GB" dirty="0"/>
                    </a:p>
                  </a:txBody>
                  <a:tcPr>
                    <a:solidFill>
                      <a:schemeClr val="bg1"/>
                    </a:solidFill>
                  </a:tcPr>
                </a:tc>
                <a:tc>
                  <a:txBody>
                    <a:bodyPr/>
                    <a:lstStyle/>
                    <a:p>
                      <a:endParaRPr lang="en-GB" dirty="0"/>
                    </a:p>
                  </a:txBody>
                  <a:tcPr>
                    <a:solidFill>
                      <a:schemeClr val="bg1"/>
                    </a:solidFill>
                  </a:tcPr>
                </a:tc>
                <a:tc>
                  <a:txBody>
                    <a:bodyPr/>
                    <a:lstStyle/>
                    <a:p>
                      <a:endParaRPr lang="en-GB" dirty="0"/>
                    </a:p>
                  </a:txBody>
                  <a:tcPr>
                    <a:solidFill>
                      <a:schemeClr val="bg1"/>
                    </a:solidFill>
                  </a:tcPr>
                </a:tc>
              </a:tr>
              <a:tr h="762000">
                <a:tc>
                  <a:txBody>
                    <a:bodyPr/>
                    <a:lstStyle/>
                    <a:p>
                      <a:r>
                        <a:rPr lang="en-GB" dirty="0" smtClean="0"/>
                        <a:t>Staying healthy.</a:t>
                      </a:r>
                      <a:endParaRPr lang="en-GB" dirty="0"/>
                    </a:p>
                  </a:txBody>
                  <a:tcPr>
                    <a:solidFill>
                      <a:schemeClr val="bg1"/>
                    </a:solidFill>
                  </a:tcPr>
                </a:tc>
                <a:tc>
                  <a:txBody>
                    <a:bodyPr/>
                    <a:lstStyle/>
                    <a:p>
                      <a:endParaRPr lang="en-GB" dirty="0"/>
                    </a:p>
                  </a:txBody>
                  <a:tcPr>
                    <a:solidFill>
                      <a:schemeClr val="bg1"/>
                    </a:solidFill>
                  </a:tcPr>
                </a:tc>
                <a:tc>
                  <a:txBody>
                    <a:bodyPr/>
                    <a:lstStyle/>
                    <a:p>
                      <a:endParaRPr lang="en-GB" dirty="0"/>
                    </a:p>
                  </a:txBody>
                  <a:tcPr>
                    <a:solidFill>
                      <a:schemeClr val="bg1"/>
                    </a:solidFill>
                  </a:tcPr>
                </a:tc>
              </a:tr>
              <a:tr h="762000">
                <a:tc>
                  <a:txBody>
                    <a:bodyPr/>
                    <a:lstStyle/>
                    <a:p>
                      <a:r>
                        <a:rPr lang="en-GB" dirty="0" smtClean="0"/>
                        <a:t>Training of doctors.</a:t>
                      </a:r>
                      <a:endParaRPr lang="en-GB" dirty="0"/>
                    </a:p>
                  </a:txBody>
                  <a:tcPr>
                    <a:solidFill>
                      <a:schemeClr val="bg1"/>
                    </a:solidFill>
                  </a:tcPr>
                </a:tc>
                <a:tc>
                  <a:txBody>
                    <a:bodyPr/>
                    <a:lstStyle/>
                    <a:p>
                      <a:endParaRPr lang="en-GB"/>
                    </a:p>
                  </a:txBody>
                  <a:tcPr>
                    <a:solidFill>
                      <a:schemeClr val="bg1"/>
                    </a:solidFill>
                  </a:tcPr>
                </a:tc>
                <a:tc>
                  <a:txBody>
                    <a:bodyPr/>
                    <a:lstStyle/>
                    <a:p>
                      <a:endParaRPr lang="en-GB" dirty="0"/>
                    </a:p>
                  </a:txBody>
                  <a:tcPr>
                    <a:solidFill>
                      <a:schemeClr val="bg1"/>
                    </a:solidFill>
                  </a:tcPr>
                </a:tc>
              </a:tr>
              <a:tr h="762000">
                <a:tc>
                  <a:txBody>
                    <a:bodyPr/>
                    <a:lstStyle/>
                    <a:p>
                      <a:r>
                        <a:rPr lang="en-GB" dirty="0" smtClean="0"/>
                        <a:t>Being confidential and trusted by the patient.</a:t>
                      </a:r>
                      <a:endParaRPr lang="en-GB" dirty="0"/>
                    </a:p>
                  </a:txBody>
                  <a:tcPr>
                    <a:solidFill>
                      <a:schemeClr val="bg1"/>
                    </a:solidFill>
                  </a:tcPr>
                </a:tc>
                <a:tc>
                  <a:txBody>
                    <a:bodyPr/>
                    <a:lstStyle/>
                    <a:p>
                      <a:endParaRPr lang="en-GB"/>
                    </a:p>
                  </a:txBody>
                  <a:tcPr>
                    <a:solidFill>
                      <a:schemeClr val="bg1"/>
                    </a:solidFill>
                  </a:tcPr>
                </a:tc>
                <a:tc>
                  <a:txBody>
                    <a:bodyPr/>
                    <a:lstStyle/>
                    <a:p>
                      <a:endParaRPr lang="en-GB" dirty="0"/>
                    </a:p>
                  </a:txBody>
                  <a:tcPr>
                    <a:solidFill>
                      <a:schemeClr val="bg1"/>
                    </a:solidFill>
                  </a:tcPr>
                </a:tc>
              </a:tr>
            </a:tbl>
          </a:graphicData>
        </a:graphic>
      </p:graphicFrame>
    </p:spTree>
    <p:extLst>
      <p:ext uri="{BB962C8B-B14F-4D97-AF65-F5344CB8AC3E}">
        <p14:creationId xmlns:p14="http://schemas.microsoft.com/office/powerpoint/2010/main" val="40645560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047562787"/>
              </p:ext>
            </p:extLst>
          </p:nvPr>
        </p:nvGraphicFramePr>
        <p:xfrm>
          <a:off x="0" y="-1"/>
          <a:ext cx="12191999" cy="6932922"/>
        </p:xfrm>
        <a:graphic>
          <a:graphicData uri="http://schemas.openxmlformats.org/drawingml/2006/table">
            <a:tbl>
              <a:tblPr firstRow="1" bandRow="1">
                <a:tableStyleId>{5940675A-B579-460E-94D1-54222C63F5DA}</a:tableStyleId>
              </a:tblPr>
              <a:tblGrid>
                <a:gridCol w="2778092"/>
                <a:gridCol w="4305288"/>
                <a:gridCol w="5108619"/>
              </a:tblGrid>
              <a:tr h="755286">
                <a:tc>
                  <a:txBody>
                    <a:bodyPr/>
                    <a:lstStyle/>
                    <a:p>
                      <a:endParaRPr lang="en-GB" dirty="0"/>
                    </a:p>
                  </a:txBody>
                  <a:tcPr>
                    <a:solidFill>
                      <a:schemeClr val="bg1"/>
                    </a:solidFill>
                  </a:tcPr>
                </a:tc>
                <a:tc>
                  <a:txBody>
                    <a:bodyPr/>
                    <a:lstStyle/>
                    <a:p>
                      <a:pPr algn="ctr"/>
                      <a:r>
                        <a:rPr lang="en-GB" sz="3600" dirty="0" smtClean="0"/>
                        <a:t>Same as today</a:t>
                      </a:r>
                      <a:endParaRPr lang="en-GB" sz="3600" i="0" dirty="0"/>
                    </a:p>
                  </a:txBody>
                  <a:tcPr>
                    <a:solidFill>
                      <a:schemeClr val="bg1"/>
                    </a:solidFill>
                  </a:tcPr>
                </a:tc>
                <a:tc>
                  <a:txBody>
                    <a:bodyPr/>
                    <a:lstStyle/>
                    <a:p>
                      <a:pPr algn="ctr"/>
                      <a:r>
                        <a:rPr lang="en-GB" sz="3600" dirty="0" smtClean="0"/>
                        <a:t>Different to today</a:t>
                      </a:r>
                      <a:endParaRPr lang="en-GB" sz="3600" i="0" dirty="0"/>
                    </a:p>
                  </a:txBody>
                  <a:tcPr>
                    <a:solidFill>
                      <a:schemeClr val="bg1"/>
                    </a:solidFill>
                  </a:tcPr>
                </a:tc>
              </a:tr>
              <a:tr h="755286">
                <a:tc>
                  <a:txBody>
                    <a:bodyPr/>
                    <a:lstStyle/>
                    <a:p>
                      <a:r>
                        <a:rPr lang="en-GB" dirty="0" smtClean="0"/>
                        <a:t>Belief in Gods being only for good.</a:t>
                      </a:r>
                      <a:endParaRPr lang="en-GB" dirty="0"/>
                    </a:p>
                  </a:txBody>
                  <a:tcPr>
                    <a:solidFill>
                      <a:schemeClr val="bg1"/>
                    </a:solidFill>
                  </a:tcPr>
                </a:tc>
                <a:tc>
                  <a:txBody>
                    <a:bodyPr/>
                    <a:lstStyle/>
                    <a:p>
                      <a:endParaRPr lang="en-GB"/>
                    </a:p>
                  </a:txBody>
                  <a:tcPr>
                    <a:solidFill>
                      <a:schemeClr val="bg1"/>
                    </a:solidFill>
                  </a:tcPr>
                </a:tc>
                <a:tc>
                  <a:txBody>
                    <a:bodyPr/>
                    <a:lstStyle/>
                    <a:p>
                      <a:endParaRPr lang="en-GB" dirty="0"/>
                    </a:p>
                  </a:txBody>
                  <a:tcPr>
                    <a:solidFill>
                      <a:schemeClr val="bg1"/>
                    </a:solidFill>
                  </a:tcPr>
                </a:tc>
              </a:tr>
              <a:tr h="815709">
                <a:tc>
                  <a:txBody>
                    <a:bodyPr/>
                    <a:lstStyle/>
                    <a:p>
                      <a:r>
                        <a:rPr lang="en-GB" dirty="0" smtClean="0"/>
                        <a:t>Clinical observation and making detailed notes.</a:t>
                      </a:r>
                      <a:endParaRPr lang="en-GB" dirty="0"/>
                    </a:p>
                  </a:txBody>
                  <a:tcPr>
                    <a:solidFill>
                      <a:schemeClr val="bg1"/>
                    </a:solidFill>
                  </a:tcPr>
                </a:tc>
                <a:tc>
                  <a:txBody>
                    <a:bodyPr/>
                    <a:lstStyle/>
                    <a:p>
                      <a:endParaRPr lang="en-GB" dirty="0"/>
                    </a:p>
                  </a:txBody>
                  <a:tcPr>
                    <a:solidFill>
                      <a:schemeClr val="bg1"/>
                    </a:solidFill>
                  </a:tcPr>
                </a:tc>
                <a:tc>
                  <a:txBody>
                    <a:bodyPr/>
                    <a:lstStyle/>
                    <a:p>
                      <a:r>
                        <a:rPr lang="en-GB" sz="1600" dirty="0" smtClean="0"/>
                        <a:t>Each patient should have detailed</a:t>
                      </a:r>
                      <a:r>
                        <a:rPr lang="en-GB" sz="1600" baseline="0" dirty="0" smtClean="0"/>
                        <a:t> notes for each visit, on a central computer system. These are stored by the NHS who employ the doctor and nurses.</a:t>
                      </a:r>
                      <a:endParaRPr lang="en-GB" sz="1600" dirty="0"/>
                    </a:p>
                  </a:txBody>
                  <a:tcPr>
                    <a:solidFill>
                      <a:schemeClr val="bg1"/>
                    </a:solidFill>
                  </a:tcPr>
                </a:tc>
              </a:tr>
              <a:tr h="755286">
                <a:tc>
                  <a:txBody>
                    <a:bodyPr/>
                    <a:lstStyle/>
                    <a:p>
                      <a:r>
                        <a:rPr lang="en-GB" dirty="0" smtClean="0"/>
                        <a:t>Use of the 4 humours as the cause of disease.</a:t>
                      </a:r>
                      <a:endParaRPr lang="en-GB" dirty="0"/>
                    </a:p>
                  </a:txBody>
                  <a:tcPr>
                    <a:solidFill>
                      <a:schemeClr val="bg1"/>
                    </a:solidFill>
                  </a:tcPr>
                </a:tc>
                <a:tc>
                  <a:txBody>
                    <a:bodyPr/>
                    <a:lstStyle/>
                    <a:p>
                      <a:r>
                        <a:rPr lang="en-GB" dirty="0" smtClean="0"/>
                        <a:t>We don’t use this belief any more.</a:t>
                      </a:r>
                      <a:endParaRPr lang="en-GB" dirty="0"/>
                    </a:p>
                  </a:txBody>
                  <a:tcPr>
                    <a:solidFill>
                      <a:schemeClr val="bg1"/>
                    </a:solidFill>
                  </a:tcPr>
                </a:tc>
                <a:tc>
                  <a:txBody>
                    <a:bodyPr/>
                    <a:lstStyle/>
                    <a:p>
                      <a:endParaRPr lang="en-GB" dirty="0"/>
                    </a:p>
                  </a:txBody>
                  <a:tcPr>
                    <a:solidFill>
                      <a:schemeClr val="bg1"/>
                    </a:solidFill>
                  </a:tcPr>
                </a:tc>
              </a:tr>
              <a:tr h="755286">
                <a:tc>
                  <a:txBody>
                    <a:bodyPr/>
                    <a:lstStyle/>
                    <a:p>
                      <a:r>
                        <a:rPr lang="en-GB" dirty="0" smtClean="0"/>
                        <a:t>Use</a:t>
                      </a:r>
                      <a:r>
                        <a:rPr lang="en-GB" baseline="0" dirty="0" smtClean="0"/>
                        <a:t> of surgery and people who do the surgery.</a:t>
                      </a:r>
                      <a:endParaRPr lang="en-GB" dirty="0"/>
                    </a:p>
                  </a:txBody>
                  <a:tcPr>
                    <a:solidFill>
                      <a:schemeClr val="bg1"/>
                    </a:solidFill>
                  </a:tcPr>
                </a:tc>
                <a:tc>
                  <a:txBody>
                    <a:bodyPr/>
                    <a:lstStyle/>
                    <a:p>
                      <a:r>
                        <a:rPr lang="en-GB" dirty="0" smtClean="0"/>
                        <a:t>Surgery</a:t>
                      </a:r>
                      <a:r>
                        <a:rPr lang="en-GB" baseline="0" dirty="0" smtClean="0"/>
                        <a:t> today also includes the surgery completed then.</a:t>
                      </a:r>
                      <a:endParaRPr lang="en-GB" dirty="0"/>
                    </a:p>
                  </a:txBody>
                  <a:tcPr>
                    <a:solidFill>
                      <a:schemeClr val="bg1"/>
                    </a:solidFill>
                  </a:tcPr>
                </a:tc>
                <a:tc>
                  <a:txBody>
                    <a:bodyPr/>
                    <a:lstStyle/>
                    <a:p>
                      <a:r>
                        <a:rPr lang="en-GB" sz="1600" dirty="0" smtClean="0"/>
                        <a:t>Drs</a:t>
                      </a:r>
                      <a:r>
                        <a:rPr lang="en-GB" sz="1600" baseline="0" dirty="0" smtClean="0"/>
                        <a:t> are trained in surgery and then can specialise in different types of surgery at a hospital. Surgery can be very effective due to better technology and understanding.</a:t>
                      </a:r>
                      <a:endParaRPr lang="en-GB" sz="1600" dirty="0"/>
                    </a:p>
                  </a:txBody>
                  <a:tcPr>
                    <a:solidFill>
                      <a:schemeClr val="bg1"/>
                    </a:solidFill>
                  </a:tcPr>
                </a:tc>
              </a:tr>
              <a:tr h="755286">
                <a:tc>
                  <a:txBody>
                    <a:bodyPr/>
                    <a:lstStyle/>
                    <a:p>
                      <a:r>
                        <a:rPr lang="en-GB" dirty="0" smtClean="0"/>
                        <a:t>Use of medicines for treatment.</a:t>
                      </a:r>
                      <a:endParaRPr lang="en-GB" dirty="0"/>
                    </a:p>
                  </a:txBody>
                  <a:tcPr>
                    <a:solidFill>
                      <a:schemeClr val="bg1"/>
                    </a:solidFill>
                  </a:tcPr>
                </a:tc>
                <a:tc>
                  <a:txBody>
                    <a:bodyPr/>
                    <a:lstStyle/>
                    <a:p>
                      <a:endParaRPr lang="en-GB" dirty="0"/>
                    </a:p>
                  </a:txBody>
                  <a:tcPr>
                    <a:solidFill>
                      <a:schemeClr val="bg1"/>
                    </a:solidFill>
                  </a:tcPr>
                </a:tc>
                <a:tc>
                  <a:txBody>
                    <a:bodyPr/>
                    <a:lstStyle/>
                    <a:p>
                      <a:endParaRPr lang="en-GB" dirty="0"/>
                    </a:p>
                  </a:txBody>
                  <a:tcPr>
                    <a:solidFill>
                      <a:schemeClr val="bg1"/>
                    </a:solidFill>
                  </a:tcPr>
                </a:tc>
              </a:tr>
              <a:tr h="755286">
                <a:tc>
                  <a:txBody>
                    <a:bodyPr/>
                    <a:lstStyle/>
                    <a:p>
                      <a:r>
                        <a:rPr lang="en-GB" dirty="0" smtClean="0"/>
                        <a:t>Staying healthy.</a:t>
                      </a:r>
                      <a:endParaRPr lang="en-GB" dirty="0"/>
                    </a:p>
                  </a:txBody>
                  <a:tcPr>
                    <a:solidFill>
                      <a:schemeClr val="bg1"/>
                    </a:solidFill>
                  </a:tcPr>
                </a:tc>
                <a:tc>
                  <a:txBody>
                    <a:bodyPr/>
                    <a:lstStyle/>
                    <a:p>
                      <a:endParaRPr lang="en-GB" dirty="0"/>
                    </a:p>
                  </a:txBody>
                  <a:tcPr>
                    <a:solidFill>
                      <a:schemeClr val="bg1"/>
                    </a:solidFill>
                  </a:tcPr>
                </a:tc>
                <a:tc>
                  <a:txBody>
                    <a:bodyPr/>
                    <a:lstStyle/>
                    <a:p>
                      <a:endParaRPr lang="en-GB" dirty="0"/>
                    </a:p>
                  </a:txBody>
                  <a:tcPr>
                    <a:solidFill>
                      <a:schemeClr val="bg1"/>
                    </a:solidFill>
                  </a:tcPr>
                </a:tc>
              </a:tr>
              <a:tr h="755286">
                <a:tc>
                  <a:txBody>
                    <a:bodyPr/>
                    <a:lstStyle/>
                    <a:p>
                      <a:r>
                        <a:rPr lang="en-GB" dirty="0" smtClean="0"/>
                        <a:t>Training of doctors.</a:t>
                      </a:r>
                      <a:endParaRPr lang="en-GB" dirty="0"/>
                    </a:p>
                  </a:txBody>
                  <a:tcPr>
                    <a:solidFill>
                      <a:schemeClr val="bg1"/>
                    </a:solidFill>
                  </a:tcPr>
                </a:tc>
                <a:tc>
                  <a:txBody>
                    <a:bodyPr/>
                    <a:lstStyle/>
                    <a:p>
                      <a:endParaRPr lang="en-GB"/>
                    </a:p>
                  </a:txBody>
                  <a:tcPr>
                    <a:solidFill>
                      <a:schemeClr val="bg1"/>
                    </a:solidFill>
                  </a:tcPr>
                </a:tc>
                <a:tc>
                  <a:txBody>
                    <a:bodyPr/>
                    <a:lstStyle/>
                    <a:p>
                      <a:endParaRPr lang="en-GB" dirty="0"/>
                    </a:p>
                  </a:txBody>
                  <a:tcPr>
                    <a:solidFill>
                      <a:schemeClr val="bg1"/>
                    </a:solidFill>
                  </a:tcPr>
                </a:tc>
              </a:tr>
              <a:tr h="755286">
                <a:tc>
                  <a:txBody>
                    <a:bodyPr/>
                    <a:lstStyle/>
                    <a:p>
                      <a:r>
                        <a:rPr lang="en-GB" dirty="0" smtClean="0"/>
                        <a:t>Being confidential and trusted by the patient.</a:t>
                      </a:r>
                      <a:endParaRPr lang="en-GB" dirty="0"/>
                    </a:p>
                  </a:txBody>
                  <a:tcPr>
                    <a:solidFill>
                      <a:schemeClr val="bg1"/>
                    </a:solidFill>
                  </a:tcPr>
                </a:tc>
                <a:tc>
                  <a:txBody>
                    <a:bodyPr/>
                    <a:lstStyle/>
                    <a:p>
                      <a:endParaRPr lang="en-GB"/>
                    </a:p>
                  </a:txBody>
                  <a:tcPr>
                    <a:solidFill>
                      <a:schemeClr val="bg1"/>
                    </a:solidFill>
                  </a:tcPr>
                </a:tc>
                <a:tc>
                  <a:txBody>
                    <a:bodyPr/>
                    <a:lstStyle/>
                    <a:p>
                      <a:endParaRPr lang="en-GB" dirty="0"/>
                    </a:p>
                  </a:txBody>
                  <a:tcPr>
                    <a:solidFill>
                      <a:schemeClr val="bg1"/>
                    </a:solidFill>
                  </a:tcPr>
                </a:tc>
              </a:tr>
            </a:tbl>
          </a:graphicData>
        </a:graphic>
      </p:graphicFrame>
    </p:spTree>
    <p:extLst>
      <p:ext uri="{BB962C8B-B14F-4D97-AF65-F5344CB8AC3E}">
        <p14:creationId xmlns:p14="http://schemas.microsoft.com/office/powerpoint/2010/main" val="18489450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9423" y="143778"/>
            <a:ext cx="5635580" cy="587912"/>
          </a:xfrm>
        </p:spPr>
        <p:txBody>
          <a:bodyPr>
            <a:normAutofit fontScale="90000"/>
          </a:bodyPr>
          <a:lstStyle/>
          <a:p>
            <a:r>
              <a:rPr lang="en-GB" dirty="0" smtClean="0"/>
              <a:t>Can you match these up?</a:t>
            </a:r>
            <a:endParaRPr lang="en-GB" dirty="0"/>
          </a:p>
        </p:txBody>
      </p:sp>
      <p:sp>
        <p:nvSpPr>
          <p:cNvPr id="5" name="Rectangle 4"/>
          <p:cNvSpPr/>
          <p:nvPr/>
        </p:nvSpPr>
        <p:spPr>
          <a:xfrm>
            <a:off x="528033" y="893006"/>
            <a:ext cx="2459865" cy="10174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p:cNvSpPr/>
          <p:nvPr/>
        </p:nvSpPr>
        <p:spPr>
          <a:xfrm>
            <a:off x="528032" y="2035313"/>
            <a:ext cx="2459865" cy="1092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p:cNvSpPr/>
          <p:nvPr/>
        </p:nvSpPr>
        <p:spPr>
          <a:xfrm>
            <a:off x="547348" y="4443382"/>
            <a:ext cx="2459865" cy="9657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p:cNvSpPr/>
          <p:nvPr/>
        </p:nvSpPr>
        <p:spPr>
          <a:xfrm>
            <a:off x="528031" y="3249577"/>
            <a:ext cx="2459865" cy="10777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p:cNvSpPr txBox="1"/>
          <p:nvPr/>
        </p:nvSpPr>
        <p:spPr>
          <a:xfrm>
            <a:off x="669701" y="1017883"/>
            <a:ext cx="2459865" cy="707886"/>
          </a:xfrm>
          <a:prstGeom prst="rect">
            <a:avLst/>
          </a:prstGeom>
          <a:noFill/>
        </p:spPr>
        <p:txBody>
          <a:bodyPr wrap="square" rtlCol="0">
            <a:spAutoFit/>
          </a:bodyPr>
          <a:lstStyle/>
          <a:p>
            <a:r>
              <a:rPr lang="en-GB" sz="4000" dirty="0" smtClean="0"/>
              <a:t>Diagnosis</a:t>
            </a:r>
            <a:endParaRPr lang="en-GB" sz="4000" dirty="0"/>
          </a:p>
        </p:txBody>
      </p:sp>
      <p:sp>
        <p:nvSpPr>
          <p:cNvPr id="10" name="TextBox 9"/>
          <p:cNvSpPr txBox="1"/>
          <p:nvPr/>
        </p:nvSpPr>
        <p:spPr>
          <a:xfrm>
            <a:off x="528032" y="2157539"/>
            <a:ext cx="2498501" cy="707886"/>
          </a:xfrm>
          <a:prstGeom prst="rect">
            <a:avLst/>
          </a:prstGeom>
          <a:noFill/>
        </p:spPr>
        <p:txBody>
          <a:bodyPr wrap="square" rtlCol="0">
            <a:spAutoFit/>
          </a:bodyPr>
          <a:lstStyle/>
          <a:p>
            <a:r>
              <a:rPr lang="en-GB" sz="4000" dirty="0" smtClean="0"/>
              <a:t>Prognosis</a:t>
            </a:r>
            <a:endParaRPr lang="en-GB" sz="4000" dirty="0"/>
          </a:p>
        </p:txBody>
      </p:sp>
      <p:sp>
        <p:nvSpPr>
          <p:cNvPr id="11" name="TextBox 10"/>
          <p:cNvSpPr txBox="1"/>
          <p:nvPr/>
        </p:nvSpPr>
        <p:spPr>
          <a:xfrm>
            <a:off x="547349" y="3462201"/>
            <a:ext cx="2459865" cy="646331"/>
          </a:xfrm>
          <a:prstGeom prst="rect">
            <a:avLst/>
          </a:prstGeom>
          <a:noFill/>
        </p:spPr>
        <p:txBody>
          <a:bodyPr wrap="square" rtlCol="0">
            <a:spAutoFit/>
          </a:bodyPr>
          <a:lstStyle/>
          <a:p>
            <a:r>
              <a:rPr lang="en-GB" sz="3600" dirty="0" smtClean="0"/>
              <a:t>Observation</a:t>
            </a:r>
            <a:endParaRPr lang="en-GB" dirty="0"/>
          </a:p>
        </p:txBody>
      </p:sp>
      <p:sp>
        <p:nvSpPr>
          <p:cNvPr id="12" name="TextBox 11"/>
          <p:cNvSpPr txBox="1"/>
          <p:nvPr/>
        </p:nvSpPr>
        <p:spPr>
          <a:xfrm>
            <a:off x="560230" y="4539925"/>
            <a:ext cx="2678806" cy="707886"/>
          </a:xfrm>
          <a:prstGeom prst="rect">
            <a:avLst/>
          </a:prstGeom>
          <a:noFill/>
        </p:spPr>
        <p:txBody>
          <a:bodyPr wrap="square" rtlCol="0">
            <a:spAutoFit/>
          </a:bodyPr>
          <a:lstStyle/>
          <a:p>
            <a:r>
              <a:rPr lang="en-GB" sz="4000" dirty="0" smtClean="0"/>
              <a:t>Treatment</a:t>
            </a:r>
            <a:endParaRPr lang="en-GB" dirty="0"/>
          </a:p>
        </p:txBody>
      </p:sp>
      <p:sp>
        <p:nvSpPr>
          <p:cNvPr id="13" name="Rectangle 12"/>
          <p:cNvSpPr/>
          <p:nvPr/>
        </p:nvSpPr>
        <p:spPr>
          <a:xfrm>
            <a:off x="6042873" y="3231286"/>
            <a:ext cx="5818569" cy="1249355"/>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sz="2800" dirty="0" smtClean="0">
                <a:solidFill>
                  <a:schemeClr val="tx1"/>
                </a:solidFill>
              </a:rPr>
              <a:t>Look at the symptoms of the disease and decide what the disease or condition is.</a:t>
            </a:r>
            <a:endParaRPr lang="en-GB" sz="2800" dirty="0">
              <a:solidFill>
                <a:schemeClr val="tx1"/>
              </a:solidFill>
            </a:endParaRPr>
          </a:p>
        </p:txBody>
      </p:sp>
      <p:sp>
        <p:nvSpPr>
          <p:cNvPr id="14" name="Rectangle 13"/>
          <p:cNvSpPr/>
          <p:nvPr/>
        </p:nvSpPr>
        <p:spPr>
          <a:xfrm>
            <a:off x="6017116" y="405208"/>
            <a:ext cx="5818569" cy="1320561"/>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sz="2800" dirty="0" smtClean="0">
                <a:solidFill>
                  <a:schemeClr val="tx1"/>
                </a:solidFill>
              </a:rPr>
              <a:t>Make an educated guess about what the illness will do next, with or without treatment.</a:t>
            </a:r>
            <a:endParaRPr lang="en-GB" sz="2800" dirty="0">
              <a:solidFill>
                <a:schemeClr val="tx1"/>
              </a:solidFill>
            </a:endParaRPr>
          </a:p>
        </p:txBody>
      </p:sp>
      <p:sp>
        <p:nvSpPr>
          <p:cNvPr id="15" name="Rectangle 14"/>
          <p:cNvSpPr/>
          <p:nvPr/>
        </p:nvSpPr>
        <p:spPr>
          <a:xfrm>
            <a:off x="6026775" y="1850646"/>
            <a:ext cx="5818569" cy="1211586"/>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sz="2800" dirty="0" smtClean="0">
                <a:solidFill>
                  <a:schemeClr val="tx1"/>
                </a:solidFill>
              </a:rPr>
              <a:t>If  necessary, give them medicines or advice on how to combat the illness or the disease.</a:t>
            </a:r>
            <a:endParaRPr lang="en-GB" sz="2800" dirty="0">
              <a:solidFill>
                <a:schemeClr val="tx1"/>
              </a:solidFill>
            </a:endParaRPr>
          </a:p>
        </p:txBody>
      </p:sp>
      <p:sp>
        <p:nvSpPr>
          <p:cNvPr id="16" name="Rectangle 15"/>
          <p:cNvSpPr/>
          <p:nvPr/>
        </p:nvSpPr>
        <p:spPr>
          <a:xfrm>
            <a:off x="6007453" y="4649695"/>
            <a:ext cx="5853989" cy="1326101"/>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sz="2800" dirty="0" smtClean="0">
                <a:solidFill>
                  <a:schemeClr val="tx1"/>
                </a:solidFill>
              </a:rPr>
              <a:t>Look and record the progress of illness, making notes of the signs and symptoms of the disease.</a:t>
            </a:r>
            <a:endParaRPr lang="en-GB" sz="2800" dirty="0">
              <a:solidFill>
                <a:schemeClr val="tx1"/>
              </a:solidFill>
            </a:endParaRPr>
          </a:p>
        </p:txBody>
      </p:sp>
      <p:cxnSp>
        <p:nvCxnSpPr>
          <p:cNvPr id="18" name="Straight Arrow Connector 17"/>
          <p:cNvCxnSpPr/>
          <p:nvPr/>
        </p:nvCxnSpPr>
        <p:spPr>
          <a:xfrm flipH="1">
            <a:off x="2730321" y="1065488"/>
            <a:ext cx="3286794" cy="1515844"/>
          </a:xfrm>
          <a:prstGeom prst="straightConnector1">
            <a:avLst/>
          </a:prstGeom>
          <a:ln w="76200">
            <a:solidFill>
              <a:srgbClr val="FF0000"/>
            </a:solidFill>
            <a:tailEnd type="triangle"/>
          </a:ln>
          <a:scene3d>
            <a:camera prst="orthographicFront"/>
            <a:lightRig rig="threePt" dir="t"/>
          </a:scene3d>
          <a:sp3d>
            <a:bevelT w="165100" prst="coolSlant"/>
          </a:sp3d>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3" idx="1"/>
          </p:cNvCxnSpPr>
          <p:nvPr/>
        </p:nvCxnSpPr>
        <p:spPr>
          <a:xfrm flipH="1" flipV="1">
            <a:off x="2730320" y="1419564"/>
            <a:ext cx="3312553" cy="2436400"/>
          </a:xfrm>
          <a:prstGeom prst="straightConnector1">
            <a:avLst/>
          </a:prstGeom>
          <a:ln w="76200">
            <a:solidFill>
              <a:srgbClr val="FF0000"/>
            </a:solidFill>
            <a:tailEnd type="triangle"/>
          </a:ln>
          <a:scene3d>
            <a:camera prst="orthographicFront"/>
            <a:lightRig rig="threePt" dir="t"/>
          </a:scene3d>
          <a:sp3d>
            <a:bevelT w="165100" prst="coolSlant"/>
          </a:sp3d>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5" idx="1"/>
          </p:cNvCxnSpPr>
          <p:nvPr/>
        </p:nvCxnSpPr>
        <p:spPr>
          <a:xfrm flipH="1">
            <a:off x="2762514" y="2456439"/>
            <a:ext cx="3264261" cy="2592079"/>
          </a:xfrm>
          <a:prstGeom prst="straightConnector1">
            <a:avLst/>
          </a:prstGeom>
          <a:ln w="76200">
            <a:solidFill>
              <a:srgbClr val="FF0000"/>
            </a:solidFill>
            <a:tailEnd type="triangle"/>
          </a:ln>
          <a:scene3d>
            <a:camera prst="orthographicFront"/>
            <a:lightRig rig="threePt" dir="t"/>
          </a:scene3d>
          <a:sp3d>
            <a:bevelT w="165100" prst="coolSlant"/>
          </a:sp3d>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6" idx="1"/>
          </p:cNvCxnSpPr>
          <p:nvPr/>
        </p:nvCxnSpPr>
        <p:spPr>
          <a:xfrm flipH="1" flipV="1">
            <a:off x="2876815" y="3855964"/>
            <a:ext cx="3130638" cy="1456782"/>
          </a:xfrm>
          <a:prstGeom prst="straightConnector1">
            <a:avLst/>
          </a:prstGeom>
          <a:ln w="76200">
            <a:solidFill>
              <a:srgbClr val="FF0000"/>
            </a:solidFill>
            <a:tailEnd type="triangle"/>
          </a:ln>
          <a:scene3d>
            <a:camera prst="orthographicFront"/>
            <a:lightRig rig="threePt" dir="t"/>
          </a:scene3d>
          <a:sp3d>
            <a:bevelT w="165100" prst="coolSlant"/>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1383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1000"/>
                                        <p:tgtEl>
                                          <p:spTgt spid="18"/>
                                        </p:tgtEl>
                                      </p:cBhvr>
                                    </p:animEffect>
                                    <p:anim calcmode="lin" valueType="num">
                                      <p:cBhvr>
                                        <p:cTn id="15" dur="1000" fill="hold"/>
                                        <p:tgtEl>
                                          <p:spTgt spid="18"/>
                                        </p:tgtEl>
                                        <p:attrNameLst>
                                          <p:attrName>ppt_x</p:attrName>
                                        </p:attrNameLst>
                                      </p:cBhvr>
                                      <p:tavLst>
                                        <p:tav tm="0">
                                          <p:val>
                                            <p:strVal val="#ppt_x"/>
                                          </p:val>
                                        </p:tav>
                                        <p:tav tm="100000">
                                          <p:val>
                                            <p:strVal val="#ppt_x"/>
                                          </p:val>
                                        </p:tav>
                                      </p:tavLst>
                                    </p:anim>
                                    <p:anim calcmode="lin" valueType="num">
                                      <p:cBhvr>
                                        <p:cTn id="16"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1000"/>
                                        <p:tgtEl>
                                          <p:spTgt spid="21"/>
                                        </p:tgtEl>
                                      </p:cBhvr>
                                    </p:animEffect>
                                    <p:anim calcmode="lin" valueType="num">
                                      <p:cBhvr>
                                        <p:cTn id="22" dur="1000" fill="hold"/>
                                        <p:tgtEl>
                                          <p:spTgt spid="21"/>
                                        </p:tgtEl>
                                        <p:attrNameLst>
                                          <p:attrName>ppt_x</p:attrName>
                                        </p:attrNameLst>
                                      </p:cBhvr>
                                      <p:tavLst>
                                        <p:tav tm="0">
                                          <p:val>
                                            <p:strVal val="#ppt_x"/>
                                          </p:val>
                                        </p:tav>
                                        <p:tav tm="100000">
                                          <p:val>
                                            <p:strVal val="#ppt_x"/>
                                          </p:val>
                                        </p:tav>
                                      </p:tavLst>
                                    </p:anim>
                                    <p:anim calcmode="lin" valueType="num">
                                      <p:cBhvr>
                                        <p:cTn id="23"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1000"/>
                                        <p:tgtEl>
                                          <p:spTgt spid="20"/>
                                        </p:tgtEl>
                                      </p:cBhvr>
                                    </p:animEffect>
                                    <p:anim calcmode="lin" valueType="num">
                                      <p:cBhvr>
                                        <p:cTn id="29" dur="1000" fill="hold"/>
                                        <p:tgtEl>
                                          <p:spTgt spid="20"/>
                                        </p:tgtEl>
                                        <p:attrNameLst>
                                          <p:attrName>ppt_x</p:attrName>
                                        </p:attrNameLst>
                                      </p:cBhvr>
                                      <p:tavLst>
                                        <p:tav tm="0">
                                          <p:val>
                                            <p:strVal val="#ppt_x"/>
                                          </p:val>
                                        </p:tav>
                                        <p:tav tm="100000">
                                          <p:val>
                                            <p:strVal val="#ppt_x"/>
                                          </p:val>
                                        </p:tav>
                                      </p:tavLst>
                                    </p:anim>
                                    <p:anim calcmode="lin" valueType="num">
                                      <p:cBhvr>
                                        <p:cTn id="30"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257" y="184821"/>
            <a:ext cx="2690611" cy="1325563"/>
          </a:xfrm>
        </p:spPr>
        <p:txBody>
          <a:bodyPr>
            <a:normAutofit fontScale="90000"/>
          </a:bodyPr>
          <a:lstStyle/>
          <a:p>
            <a:r>
              <a:rPr lang="en-GB" sz="3200" dirty="0" smtClean="0"/>
              <a:t>What are we looking at today?</a:t>
            </a:r>
            <a:endParaRPr lang="en-GB" sz="3200" dirty="0"/>
          </a:p>
        </p:txBody>
      </p:sp>
      <p:sp>
        <p:nvSpPr>
          <p:cNvPr id="3" name="Content Placeholder 2"/>
          <p:cNvSpPr>
            <a:spLocks noGrp="1"/>
          </p:cNvSpPr>
          <p:nvPr>
            <p:ph idx="1"/>
          </p:nvPr>
        </p:nvSpPr>
        <p:spPr>
          <a:xfrm>
            <a:off x="194257" y="1690688"/>
            <a:ext cx="11770216" cy="2649491"/>
          </a:xfrm>
          <a:scene3d>
            <a:camera prst="orthographicFront"/>
            <a:lightRig rig="threePt" dir="t"/>
          </a:scene3d>
          <a:sp3d>
            <a:bevelT w="165100" prst="coolSlant"/>
          </a:sp3d>
        </p:spPr>
        <p:style>
          <a:lnRef idx="2">
            <a:schemeClr val="accent5"/>
          </a:lnRef>
          <a:fillRef idx="1">
            <a:schemeClr val="lt1"/>
          </a:fillRef>
          <a:effectRef idx="0">
            <a:schemeClr val="accent5"/>
          </a:effectRef>
          <a:fontRef idx="minor">
            <a:schemeClr val="dk1"/>
          </a:fontRef>
        </p:style>
        <p:txBody>
          <a:bodyPr>
            <a:normAutofit fontScale="92500" lnSpcReduction="10000"/>
          </a:bodyPr>
          <a:lstStyle/>
          <a:p>
            <a:r>
              <a:rPr lang="en-GB" sz="3300" dirty="0" smtClean="0"/>
              <a:t>1-3: Describe the main influences of Hippocrates in medicine today, understand how the way the four humours worked.</a:t>
            </a:r>
          </a:p>
          <a:p>
            <a:r>
              <a:rPr lang="en-GB" sz="3300" dirty="0" smtClean="0"/>
              <a:t>4-6: Explain and analyse some of the main influences on medicine today.</a:t>
            </a:r>
          </a:p>
          <a:p>
            <a:r>
              <a:rPr lang="en-GB" sz="3300" dirty="0" smtClean="0"/>
              <a:t>7-9: Analyse a range of reasons why Hippocrates is so important and influential today.</a:t>
            </a:r>
          </a:p>
          <a:p>
            <a:pPr marL="0" indent="0">
              <a:buNone/>
            </a:pPr>
            <a:endParaRPr lang="en-GB" dirty="0"/>
          </a:p>
        </p:txBody>
      </p:sp>
      <p:sp>
        <p:nvSpPr>
          <p:cNvPr id="4" name="Rectangle 3"/>
          <p:cNvSpPr/>
          <p:nvPr/>
        </p:nvSpPr>
        <p:spPr>
          <a:xfrm>
            <a:off x="8216721" y="4340180"/>
            <a:ext cx="3747752" cy="2356834"/>
          </a:xfrm>
          <a:prstGeom prst="rect">
            <a:avLst/>
          </a:prstGeom>
          <a:solidFill>
            <a:srgbClr val="FFC0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u="sng" dirty="0" smtClean="0">
                <a:solidFill>
                  <a:schemeClr val="tx1"/>
                </a:solidFill>
              </a:rPr>
              <a:t>Literacy focus:</a:t>
            </a:r>
          </a:p>
          <a:p>
            <a:pPr algn="ctr"/>
            <a:r>
              <a:rPr lang="en-GB" sz="2400" dirty="0" smtClean="0">
                <a:solidFill>
                  <a:schemeClr val="tx1"/>
                </a:solidFill>
              </a:rPr>
              <a:t>Writing in note form.</a:t>
            </a:r>
          </a:p>
          <a:p>
            <a:pPr algn="ctr"/>
            <a:r>
              <a:rPr lang="en-GB" sz="2400" dirty="0" smtClean="0">
                <a:solidFill>
                  <a:schemeClr val="tx1"/>
                </a:solidFill>
              </a:rPr>
              <a:t>Helping assess others work.</a:t>
            </a:r>
          </a:p>
          <a:p>
            <a:pPr algn="ctr"/>
            <a:r>
              <a:rPr lang="en-GB" sz="2400" dirty="0" smtClean="0">
                <a:solidFill>
                  <a:schemeClr val="tx1"/>
                </a:solidFill>
              </a:rPr>
              <a:t>Key words and correct use.</a:t>
            </a:r>
            <a:endParaRPr lang="en-GB" sz="2400" dirty="0">
              <a:solidFill>
                <a:schemeClr val="tx1"/>
              </a:solidFill>
            </a:endParaRPr>
          </a:p>
        </p:txBody>
      </p:sp>
      <p:sp>
        <p:nvSpPr>
          <p:cNvPr id="5" name="Rectangle 4"/>
          <p:cNvSpPr/>
          <p:nvPr/>
        </p:nvSpPr>
        <p:spPr>
          <a:xfrm>
            <a:off x="2724419" y="33639"/>
            <a:ext cx="6857463" cy="1657049"/>
          </a:xfrm>
          <a:prstGeom prst="rect">
            <a:avLst/>
          </a:prstGeom>
          <a:solidFill>
            <a:srgbClr val="92D050"/>
          </a:solidFill>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u="sng" dirty="0" smtClean="0">
                <a:solidFill>
                  <a:schemeClr val="tx1"/>
                </a:solidFill>
              </a:rPr>
              <a:t>Who created the Four Humours?</a:t>
            </a:r>
            <a:endParaRPr lang="en-GB" sz="8800" u="sng" dirty="0">
              <a:solidFill>
                <a:schemeClr val="tx1"/>
              </a:solidFill>
            </a:endParaRPr>
          </a:p>
          <a:p>
            <a:pPr algn="ctr"/>
            <a:r>
              <a:rPr lang="en-GB" dirty="0" smtClean="0">
                <a:solidFill>
                  <a:schemeClr val="tx1"/>
                </a:solidFill>
              </a:rPr>
              <a:t> </a:t>
            </a:r>
            <a:endParaRPr lang="en-GB" dirty="0">
              <a:solidFill>
                <a:schemeClr val="tx1"/>
              </a:solidFill>
            </a:endParaRPr>
          </a:p>
        </p:txBody>
      </p:sp>
      <p:sp>
        <p:nvSpPr>
          <p:cNvPr id="6" name="Rectangle 5"/>
          <p:cNvSpPr/>
          <p:nvPr/>
        </p:nvSpPr>
        <p:spPr>
          <a:xfrm>
            <a:off x="0" y="4340180"/>
            <a:ext cx="7907628" cy="2517820"/>
          </a:xfrm>
          <a:prstGeom prst="rect">
            <a:avLst/>
          </a:prstGeom>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571500" indent="-571500">
              <a:buFont typeface="+mj-lt"/>
              <a:buAutoNum type="romanLcPeriod"/>
            </a:pPr>
            <a:r>
              <a:rPr lang="en-GB" sz="2000" dirty="0">
                <a:solidFill>
                  <a:schemeClr val="tx1"/>
                </a:solidFill>
              </a:rPr>
              <a:t>What are the four humours and what have these to do with medicine</a:t>
            </a:r>
            <a:r>
              <a:rPr lang="en-GB" sz="2000" dirty="0" smtClean="0">
                <a:solidFill>
                  <a:schemeClr val="tx1"/>
                </a:solidFill>
              </a:rPr>
              <a:t>?</a:t>
            </a:r>
          </a:p>
          <a:p>
            <a:pPr marL="571500" indent="-571500">
              <a:buFont typeface="+mj-lt"/>
              <a:buAutoNum type="romanLcPeriod"/>
            </a:pPr>
            <a:r>
              <a:rPr lang="en-GB" sz="2000" dirty="0" smtClean="0">
                <a:solidFill>
                  <a:schemeClr val="tx1"/>
                </a:solidFill>
              </a:rPr>
              <a:t>Why did the Greeks believe in the four humours?</a:t>
            </a:r>
          </a:p>
          <a:p>
            <a:pPr marL="571500" indent="-571500">
              <a:buFont typeface="+mj-lt"/>
              <a:buAutoNum type="romanLcPeriod"/>
            </a:pPr>
            <a:r>
              <a:rPr lang="en-GB" sz="2000" dirty="0" smtClean="0">
                <a:solidFill>
                  <a:schemeClr val="tx1"/>
                </a:solidFill>
              </a:rPr>
              <a:t>How much influence does Hippocrates have on todays medical care?</a:t>
            </a:r>
          </a:p>
          <a:p>
            <a:pPr marL="571500" indent="-571500">
              <a:buFont typeface="+mj-lt"/>
              <a:buAutoNum type="romanLcPeriod"/>
            </a:pPr>
            <a:r>
              <a:rPr lang="en-GB" sz="2000" dirty="0" smtClean="0">
                <a:solidFill>
                  <a:schemeClr val="tx1"/>
                </a:solidFill>
              </a:rPr>
              <a:t>If Hippocrates is still important today, does this help explain why he was much more important in the middle ages?</a:t>
            </a:r>
          </a:p>
          <a:p>
            <a:pPr marL="571500" indent="-571500">
              <a:buFont typeface="+mj-lt"/>
              <a:buAutoNum type="romanLcPeriod"/>
            </a:pPr>
            <a:r>
              <a:rPr lang="en-GB" sz="2000" dirty="0" smtClean="0">
                <a:solidFill>
                  <a:schemeClr val="tx1"/>
                </a:solidFill>
              </a:rPr>
              <a:t>What are the limitations of the four humours?</a:t>
            </a:r>
          </a:p>
        </p:txBody>
      </p:sp>
      <p:sp>
        <p:nvSpPr>
          <p:cNvPr id="7" name="Right Arrow 6"/>
          <p:cNvSpPr/>
          <p:nvPr/>
        </p:nvSpPr>
        <p:spPr>
          <a:xfrm>
            <a:off x="1539562" y="953036"/>
            <a:ext cx="1184857" cy="73765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3397335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8198" y="-241781"/>
            <a:ext cx="5924282" cy="1325563"/>
          </a:xfrm>
        </p:spPr>
        <p:txBody>
          <a:bodyPr>
            <a:noAutofit/>
          </a:bodyPr>
          <a:lstStyle/>
          <a:p>
            <a:r>
              <a:rPr lang="en-GB" sz="4800" b="1" i="1" u="sng" dirty="0" smtClean="0"/>
              <a:t>The ancient Greeks.</a:t>
            </a:r>
            <a:endParaRPr lang="en-GB" sz="4800" b="1" i="1" u="sng" dirty="0"/>
          </a:p>
        </p:txBody>
      </p:sp>
      <p:sp>
        <p:nvSpPr>
          <p:cNvPr id="3" name="Content Placeholder 2"/>
          <p:cNvSpPr>
            <a:spLocks noGrp="1"/>
          </p:cNvSpPr>
          <p:nvPr>
            <p:ph idx="1"/>
          </p:nvPr>
        </p:nvSpPr>
        <p:spPr>
          <a:xfrm>
            <a:off x="257577" y="684926"/>
            <a:ext cx="11934423" cy="1925462"/>
          </a:xfrm>
        </p:spPr>
        <p:txBody>
          <a:bodyPr>
            <a:normAutofit/>
          </a:bodyPr>
          <a:lstStyle/>
          <a:p>
            <a:r>
              <a:rPr lang="en-GB" dirty="0" smtClean="0"/>
              <a:t>The Greeks had a massive empire before the Romans. </a:t>
            </a:r>
          </a:p>
          <a:p>
            <a:r>
              <a:rPr lang="en-GB" dirty="0" smtClean="0"/>
              <a:t>The Greeks liked to look at the world in a logical way. They said that there were </a:t>
            </a:r>
            <a:r>
              <a:rPr lang="en-GB" b="1" dirty="0" smtClean="0">
                <a:solidFill>
                  <a:srgbClr val="FF0000"/>
                </a:solidFill>
              </a:rPr>
              <a:t>4</a:t>
            </a:r>
            <a:r>
              <a:rPr lang="en-GB" dirty="0" smtClean="0"/>
              <a:t> elements that matched the </a:t>
            </a:r>
            <a:r>
              <a:rPr lang="en-GB" b="1" dirty="0" smtClean="0">
                <a:solidFill>
                  <a:srgbClr val="FF0000"/>
                </a:solidFill>
              </a:rPr>
              <a:t>4</a:t>
            </a:r>
            <a:r>
              <a:rPr lang="en-GB" dirty="0" smtClean="0">
                <a:solidFill>
                  <a:srgbClr val="FF0000"/>
                </a:solidFill>
              </a:rPr>
              <a:t> </a:t>
            </a:r>
            <a:r>
              <a:rPr lang="en-GB" dirty="0" smtClean="0"/>
              <a:t>seasons. They worked out a theory that if these were not in balance then chaos would ensue!</a:t>
            </a:r>
            <a:endParaRPr lang="en-GB"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00707" y="2213141"/>
            <a:ext cx="999293" cy="1422481"/>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23501" y="2435166"/>
            <a:ext cx="1372790" cy="1571147"/>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30346" y="2470729"/>
            <a:ext cx="1653286" cy="1593353"/>
          </a:xfrm>
          <a:prstGeom prst="rect">
            <a:avLst/>
          </a:prstGeom>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t="43120"/>
          <a:stretch/>
        </p:blipFill>
        <p:spPr>
          <a:xfrm>
            <a:off x="1288330" y="2527027"/>
            <a:ext cx="1679094" cy="1415752"/>
          </a:xfrm>
          <a:prstGeom prst="rect">
            <a:avLst/>
          </a:prstGeom>
        </p:spPr>
      </p:pic>
      <p:sp>
        <p:nvSpPr>
          <p:cNvPr id="9" name="TextBox 8"/>
          <p:cNvSpPr txBox="1"/>
          <p:nvPr/>
        </p:nvSpPr>
        <p:spPr>
          <a:xfrm>
            <a:off x="9661667" y="3511984"/>
            <a:ext cx="938333" cy="646331"/>
          </a:xfrm>
          <a:prstGeom prst="rect">
            <a:avLst/>
          </a:prstGeom>
          <a:noFill/>
        </p:spPr>
        <p:txBody>
          <a:bodyPr wrap="square" rtlCol="0">
            <a:spAutoFit/>
          </a:bodyPr>
          <a:lstStyle/>
          <a:p>
            <a:r>
              <a:rPr lang="en-GB" sz="3600" dirty="0" smtClean="0"/>
              <a:t>Fire</a:t>
            </a:r>
            <a:endParaRPr lang="en-GB" sz="2800" dirty="0"/>
          </a:p>
        </p:txBody>
      </p:sp>
      <p:sp>
        <p:nvSpPr>
          <p:cNvPr id="10" name="TextBox 9"/>
          <p:cNvSpPr txBox="1"/>
          <p:nvPr/>
        </p:nvSpPr>
        <p:spPr>
          <a:xfrm>
            <a:off x="3706632" y="3788643"/>
            <a:ext cx="1361180" cy="646331"/>
          </a:xfrm>
          <a:prstGeom prst="rect">
            <a:avLst/>
          </a:prstGeom>
          <a:noFill/>
        </p:spPr>
        <p:txBody>
          <a:bodyPr wrap="square" rtlCol="0">
            <a:spAutoFit/>
          </a:bodyPr>
          <a:lstStyle/>
          <a:p>
            <a:r>
              <a:rPr lang="en-GB" sz="3600" dirty="0" smtClean="0"/>
              <a:t>Water</a:t>
            </a:r>
            <a:endParaRPr lang="en-GB" sz="3200" dirty="0"/>
          </a:p>
        </p:txBody>
      </p:sp>
      <p:sp>
        <p:nvSpPr>
          <p:cNvPr id="11" name="TextBox 10"/>
          <p:cNvSpPr txBox="1"/>
          <p:nvPr/>
        </p:nvSpPr>
        <p:spPr>
          <a:xfrm>
            <a:off x="6938045" y="3618593"/>
            <a:ext cx="789911" cy="646331"/>
          </a:xfrm>
          <a:prstGeom prst="rect">
            <a:avLst/>
          </a:prstGeom>
          <a:noFill/>
        </p:spPr>
        <p:txBody>
          <a:bodyPr wrap="square" rtlCol="0">
            <a:spAutoFit/>
          </a:bodyPr>
          <a:lstStyle/>
          <a:p>
            <a:r>
              <a:rPr lang="en-GB" sz="3600" dirty="0" smtClean="0"/>
              <a:t>Air</a:t>
            </a:r>
            <a:endParaRPr lang="en-GB" sz="3600" dirty="0"/>
          </a:p>
        </p:txBody>
      </p:sp>
      <p:sp>
        <p:nvSpPr>
          <p:cNvPr id="12" name="TextBox 11"/>
          <p:cNvSpPr txBox="1"/>
          <p:nvPr/>
        </p:nvSpPr>
        <p:spPr>
          <a:xfrm>
            <a:off x="1296755" y="3780436"/>
            <a:ext cx="1305217" cy="646331"/>
          </a:xfrm>
          <a:prstGeom prst="rect">
            <a:avLst/>
          </a:prstGeom>
          <a:noFill/>
        </p:spPr>
        <p:txBody>
          <a:bodyPr wrap="square" rtlCol="0">
            <a:spAutoFit/>
          </a:bodyPr>
          <a:lstStyle/>
          <a:p>
            <a:r>
              <a:rPr lang="en-GB" sz="3600" dirty="0" smtClean="0"/>
              <a:t>Earth</a:t>
            </a:r>
            <a:endParaRPr lang="en-GB" dirty="0"/>
          </a:p>
        </p:txBody>
      </p:sp>
      <p:pic>
        <p:nvPicPr>
          <p:cNvPr id="13" name="Picture 1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267647" y="4113977"/>
            <a:ext cx="2205824" cy="1745910"/>
          </a:xfrm>
          <a:prstGeom prst="rect">
            <a:avLst/>
          </a:prstGeom>
        </p:spPr>
      </p:pic>
      <p:pic>
        <p:nvPicPr>
          <p:cNvPr id="14" name="Picture 13"/>
          <p:cNvPicPr>
            <a:picLocks noChangeAspect="1"/>
          </p:cNvPicPr>
          <p:nvPr/>
        </p:nvPicPr>
        <p:blipFill rotWithShape="1">
          <a:blip r:embed="rId7" cstate="print">
            <a:extLst>
              <a:ext uri="{28A0092B-C50C-407E-A947-70E740481C1C}">
                <a14:useLocalDpi xmlns:a14="http://schemas.microsoft.com/office/drawing/2010/main" val="0"/>
              </a:ext>
            </a:extLst>
          </a:blip>
          <a:srcRect b="4097"/>
          <a:stretch/>
        </p:blipFill>
        <p:spPr>
          <a:xfrm>
            <a:off x="3537089" y="4329478"/>
            <a:ext cx="1677018" cy="1679800"/>
          </a:xfrm>
          <a:prstGeom prst="rect">
            <a:avLst/>
          </a:prstGeom>
        </p:spPr>
      </p:pic>
      <p:pic>
        <p:nvPicPr>
          <p:cNvPr id="16" name="Picture 1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313638" y="4150989"/>
            <a:ext cx="1634389" cy="1587173"/>
          </a:xfrm>
          <a:prstGeom prst="rect">
            <a:avLst/>
          </a:prstGeom>
        </p:spPr>
      </p:pic>
      <p:pic>
        <p:nvPicPr>
          <p:cNvPr id="17" name="Picture 1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228514" y="4373827"/>
            <a:ext cx="1738910" cy="1738910"/>
          </a:xfrm>
          <a:prstGeom prst="rect">
            <a:avLst/>
          </a:prstGeom>
        </p:spPr>
      </p:pic>
    </p:spTree>
    <p:extLst>
      <p:ext uri="{BB962C8B-B14F-4D97-AF65-F5344CB8AC3E}">
        <p14:creationId xmlns:p14="http://schemas.microsoft.com/office/powerpoint/2010/main" val="1622344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anim calcmode="lin" valueType="num">
                                      <p:cBhvr>
                                        <p:cTn id="30" dur="1000" fill="hold"/>
                                        <p:tgtEl>
                                          <p:spTgt spid="10"/>
                                        </p:tgtEl>
                                        <p:attrNameLst>
                                          <p:attrName>ppt_x</p:attrName>
                                        </p:attrNameLst>
                                      </p:cBhvr>
                                      <p:tavLst>
                                        <p:tav tm="0">
                                          <p:val>
                                            <p:strVal val="#ppt_x"/>
                                          </p:val>
                                        </p:tav>
                                        <p:tav tm="100000">
                                          <p:val>
                                            <p:strVal val="#ppt_x"/>
                                          </p:val>
                                        </p:tav>
                                      </p:tavLst>
                                    </p:anim>
                                    <p:anim calcmode="lin" valueType="num">
                                      <p:cBhvr>
                                        <p:cTn id="31" dur="1000" fill="hold"/>
                                        <p:tgtEl>
                                          <p:spTgt spid="10"/>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1000"/>
                                        <p:tgtEl>
                                          <p:spTgt spid="14"/>
                                        </p:tgtEl>
                                      </p:cBhvr>
                                    </p:animEffect>
                                    <p:anim calcmode="lin" valueType="num">
                                      <p:cBhvr>
                                        <p:cTn id="35" dur="1000" fill="hold"/>
                                        <p:tgtEl>
                                          <p:spTgt spid="14"/>
                                        </p:tgtEl>
                                        <p:attrNameLst>
                                          <p:attrName>ppt_x</p:attrName>
                                        </p:attrNameLst>
                                      </p:cBhvr>
                                      <p:tavLst>
                                        <p:tav tm="0">
                                          <p:val>
                                            <p:strVal val="#ppt_x"/>
                                          </p:val>
                                        </p:tav>
                                        <p:tav tm="100000">
                                          <p:val>
                                            <p:strVal val="#ppt_x"/>
                                          </p:val>
                                        </p:tav>
                                      </p:tavLst>
                                    </p:anim>
                                    <p:anim calcmode="lin" valueType="num">
                                      <p:cBhvr>
                                        <p:cTn id="3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1000"/>
                                        <p:tgtEl>
                                          <p:spTgt spid="6"/>
                                        </p:tgtEl>
                                      </p:cBhvr>
                                    </p:animEffect>
                                    <p:anim calcmode="lin" valueType="num">
                                      <p:cBhvr>
                                        <p:cTn id="42" dur="1000" fill="hold"/>
                                        <p:tgtEl>
                                          <p:spTgt spid="6"/>
                                        </p:tgtEl>
                                        <p:attrNameLst>
                                          <p:attrName>ppt_x</p:attrName>
                                        </p:attrNameLst>
                                      </p:cBhvr>
                                      <p:tavLst>
                                        <p:tav tm="0">
                                          <p:val>
                                            <p:strVal val="#ppt_x"/>
                                          </p:val>
                                        </p:tav>
                                        <p:tav tm="100000">
                                          <p:val>
                                            <p:strVal val="#ppt_x"/>
                                          </p:val>
                                        </p:tav>
                                      </p:tavLst>
                                    </p:anim>
                                    <p:anim calcmode="lin" valueType="num">
                                      <p:cBhvr>
                                        <p:cTn id="43" dur="1000" fill="hold"/>
                                        <p:tgtEl>
                                          <p:spTgt spid="6"/>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1000"/>
                                        <p:tgtEl>
                                          <p:spTgt spid="11"/>
                                        </p:tgtEl>
                                      </p:cBhvr>
                                    </p:animEffect>
                                    <p:anim calcmode="lin" valueType="num">
                                      <p:cBhvr>
                                        <p:cTn id="47" dur="1000" fill="hold"/>
                                        <p:tgtEl>
                                          <p:spTgt spid="11"/>
                                        </p:tgtEl>
                                        <p:attrNameLst>
                                          <p:attrName>ppt_x</p:attrName>
                                        </p:attrNameLst>
                                      </p:cBhvr>
                                      <p:tavLst>
                                        <p:tav tm="0">
                                          <p:val>
                                            <p:strVal val="#ppt_x"/>
                                          </p:val>
                                        </p:tav>
                                        <p:tav tm="100000">
                                          <p:val>
                                            <p:strVal val="#ppt_x"/>
                                          </p:val>
                                        </p:tav>
                                      </p:tavLst>
                                    </p:anim>
                                    <p:anim calcmode="lin" valueType="num">
                                      <p:cBhvr>
                                        <p:cTn id="48" dur="1000" fill="hold"/>
                                        <p:tgtEl>
                                          <p:spTgt spid="11"/>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1000"/>
                                        <p:tgtEl>
                                          <p:spTgt spid="13"/>
                                        </p:tgtEl>
                                      </p:cBhvr>
                                    </p:animEffect>
                                    <p:anim calcmode="lin" valueType="num">
                                      <p:cBhvr>
                                        <p:cTn id="52" dur="1000" fill="hold"/>
                                        <p:tgtEl>
                                          <p:spTgt spid="13"/>
                                        </p:tgtEl>
                                        <p:attrNameLst>
                                          <p:attrName>ppt_x</p:attrName>
                                        </p:attrNameLst>
                                      </p:cBhvr>
                                      <p:tavLst>
                                        <p:tav tm="0">
                                          <p:val>
                                            <p:strVal val="#ppt_x"/>
                                          </p:val>
                                        </p:tav>
                                        <p:tav tm="100000">
                                          <p:val>
                                            <p:strVal val="#ppt_x"/>
                                          </p:val>
                                        </p:tav>
                                      </p:tavLst>
                                    </p:anim>
                                    <p:anim calcmode="lin" valueType="num">
                                      <p:cBhvr>
                                        <p:cTn id="5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nodeType="click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fade">
                                      <p:cBhvr>
                                        <p:cTn id="58" dur="1000"/>
                                        <p:tgtEl>
                                          <p:spTgt spid="4"/>
                                        </p:tgtEl>
                                      </p:cBhvr>
                                    </p:animEffect>
                                    <p:anim calcmode="lin" valueType="num">
                                      <p:cBhvr>
                                        <p:cTn id="59" dur="1000" fill="hold"/>
                                        <p:tgtEl>
                                          <p:spTgt spid="4"/>
                                        </p:tgtEl>
                                        <p:attrNameLst>
                                          <p:attrName>ppt_x</p:attrName>
                                        </p:attrNameLst>
                                      </p:cBhvr>
                                      <p:tavLst>
                                        <p:tav tm="0">
                                          <p:val>
                                            <p:strVal val="#ppt_x"/>
                                          </p:val>
                                        </p:tav>
                                        <p:tav tm="100000">
                                          <p:val>
                                            <p:strVal val="#ppt_x"/>
                                          </p:val>
                                        </p:tav>
                                      </p:tavLst>
                                    </p:anim>
                                    <p:anim calcmode="lin" valueType="num">
                                      <p:cBhvr>
                                        <p:cTn id="60" dur="1000" fill="hold"/>
                                        <p:tgtEl>
                                          <p:spTgt spid="4"/>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fade">
                                      <p:cBhvr>
                                        <p:cTn id="63" dur="1000"/>
                                        <p:tgtEl>
                                          <p:spTgt spid="9"/>
                                        </p:tgtEl>
                                      </p:cBhvr>
                                    </p:animEffect>
                                    <p:anim calcmode="lin" valueType="num">
                                      <p:cBhvr>
                                        <p:cTn id="64" dur="1000" fill="hold"/>
                                        <p:tgtEl>
                                          <p:spTgt spid="9"/>
                                        </p:tgtEl>
                                        <p:attrNameLst>
                                          <p:attrName>ppt_x</p:attrName>
                                        </p:attrNameLst>
                                      </p:cBhvr>
                                      <p:tavLst>
                                        <p:tav tm="0">
                                          <p:val>
                                            <p:strVal val="#ppt_x"/>
                                          </p:val>
                                        </p:tav>
                                        <p:tav tm="100000">
                                          <p:val>
                                            <p:strVal val="#ppt_x"/>
                                          </p:val>
                                        </p:tav>
                                      </p:tavLst>
                                    </p:anim>
                                    <p:anim calcmode="lin" valueType="num">
                                      <p:cBhvr>
                                        <p:cTn id="65" dur="1000" fill="hold"/>
                                        <p:tgtEl>
                                          <p:spTgt spid="9"/>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0"/>
                                  </p:stCondLst>
                                  <p:childTnLst>
                                    <p:set>
                                      <p:cBhvr>
                                        <p:cTn id="67" dur="1" fill="hold">
                                          <p:stCondLst>
                                            <p:cond delay="0"/>
                                          </p:stCondLst>
                                        </p:cTn>
                                        <p:tgtEl>
                                          <p:spTgt spid="16"/>
                                        </p:tgtEl>
                                        <p:attrNameLst>
                                          <p:attrName>style.visibility</p:attrName>
                                        </p:attrNameLst>
                                      </p:cBhvr>
                                      <p:to>
                                        <p:strVal val="visible"/>
                                      </p:to>
                                    </p:set>
                                    <p:animEffect transition="in" filter="fade">
                                      <p:cBhvr>
                                        <p:cTn id="68" dur="1000"/>
                                        <p:tgtEl>
                                          <p:spTgt spid="16"/>
                                        </p:tgtEl>
                                      </p:cBhvr>
                                    </p:animEffect>
                                    <p:anim calcmode="lin" valueType="num">
                                      <p:cBhvr>
                                        <p:cTn id="69" dur="1000" fill="hold"/>
                                        <p:tgtEl>
                                          <p:spTgt spid="16"/>
                                        </p:tgtEl>
                                        <p:attrNameLst>
                                          <p:attrName>ppt_x</p:attrName>
                                        </p:attrNameLst>
                                      </p:cBhvr>
                                      <p:tavLst>
                                        <p:tav tm="0">
                                          <p:val>
                                            <p:strVal val="#ppt_x"/>
                                          </p:val>
                                        </p:tav>
                                        <p:tav tm="100000">
                                          <p:val>
                                            <p:strVal val="#ppt_x"/>
                                          </p:val>
                                        </p:tav>
                                      </p:tavLst>
                                    </p:anim>
                                    <p:anim calcmode="lin" valueType="num">
                                      <p:cBhvr>
                                        <p:cTn id="7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516228" y="178090"/>
            <a:ext cx="10515600" cy="1325563"/>
          </a:xfrm>
        </p:spPr>
        <p:txBody>
          <a:bodyPr>
            <a:normAutofit/>
          </a:bodyPr>
          <a:lstStyle/>
          <a:p>
            <a:r>
              <a:rPr lang="en-GB" sz="6000" i="1" dirty="0" smtClean="0"/>
              <a:t>So what did Hippocrates do?</a:t>
            </a:r>
            <a:endParaRPr lang="en-GB" sz="6000" i="1" dirty="0"/>
          </a:p>
        </p:txBody>
      </p:sp>
      <p:sp>
        <p:nvSpPr>
          <p:cNvPr id="4" name="Content Placeholder 2"/>
          <p:cNvSpPr>
            <a:spLocks noGrp="1"/>
          </p:cNvSpPr>
          <p:nvPr>
            <p:ph idx="1"/>
          </p:nvPr>
        </p:nvSpPr>
        <p:spPr>
          <a:xfrm>
            <a:off x="374560" y="1503653"/>
            <a:ext cx="11817439" cy="4351338"/>
          </a:xfrm>
        </p:spPr>
        <p:txBody>
          <a:bodyPr>
            <a:normAutofit lnSpcReduction="10000"/>
          </a:bodyPr>
          <a:lstStyle/>
          <a:p>
            <a:r>
              <a:rPr lang="en-GB" sz="3600" dirty="0"/>
              <a:t>He was a doctor who lived in on the Greek island of Kos around 2,500 years ago</a:t>
            </a:r>
            <a:r>
              <a:rPr lang="en-GB" sz="3600" dirty="0" smtClean="0"/>
              <a:t>.</a:t>
            </a:r>
          </a:p>
          <a:p>
            <a:r>
              <a:rPr lang="en-GB" sz="3600" dirty="0" smtClean="0"/>
              <a:t>Hippocrates worked out that there had to be four liquids in the human body and if they were all in balance, then the person was well. However, these liquids could become out of balance because of the seasons and elements. It made perfect sense.</a:t>
            </a:r>
          </a:p>
          <a:p>
            <a:r>
              <a:rPr lang="en-GB" sz="3600" dirty="0" smtClean="0"/>
              <a:t>It was, however, utterly wrong, but there was no way to prove or disprove it. </a:t>
            </a:r>
            <a:endParaRPr lang="en-GB" sz="3600" dirty="0"/>
          </a:p>
        </p:txBody>
      </p:sp>
    </p:spTree>
    <p:extLst>
      <p:ext uri="{BB962C8B-B14F-4D97-AF65-F5344CB8AC3E}">
        <p14:creationId xmlns:p14="http://schemas.microsoft.com/office/powerpoint/2010/main" val="16184218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6682" t="2926" b="59890"/>
          <a:stretch/>
        </p:blipFill>
        <p:spPr>
          <a:xfrm rot="10640950">
            <a:off x="150525" y="-50652"/>
            <a:ext cx="12057079" cy="6788294"/>
          </a:xfrm>
          <a:prstGeom prst="rect">
            <a:avLst/>
          </a:prstGeom>
        </p:spPr>
      </p:pic>
      <p:sp>
        <p:nvSpPr>
          <p:cNvPr id="2" name="TextBox 1"/>
          <p:cNvSpPr txBox="1"/>
          <p:nvPr/>
        </p:nvSpPr>
        <p:spPr>
          <a:xfrm>
            <a:off x="11011437" y="4700788"/>
            <a:ext cx="1081825" cy="1569660"/>
          </a:xfrm>
          <a:prstGeom prst="rect">
            <a:avLst/>
          </a:prstGeom>
          <a:noFill/>
        </p:spPr>
        <p:txBody>
          <a:bodyPr wrap="square" rtlCol="0">
            <a:spAutoFit/>
          </a:bodyPr>
          <a:lstStyle/>
          <a:p>
            <a:r>
              <a:rPr lang="en-GB" sz="1200" dirty="0" smtClean="0"/>
              <a:t>Images taken from page 16, “Medicine through Time” foundation edition, Stanley Thornes.</a:t>
            </a:r>
            <a:endParaRPr lang="en-GB" sz="1200" dirty="0"/>
          </a:p>
        </p:txBody>
      </p:sp>
    </p:spTree>
    <p:extLst>
      <p:ext uri="{BB962C8B-B14F-4D97-AF65-F5344CB8AC3E}">
        <p14:creationId xmlns:p14="http://schemas.microsoft.com/office/powerpoint/2010/main" val="29373915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31249" y="36901"/>
            <a:ext cx="1044847" cy="1487326"/>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74316" y="154898"/>
            <a:ext cx="940870" cy="1076818"/>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43204" y="175808"/>
            <a:ext cx="1238603" cy="1193703"/>
          </a:xfrm>
          <a:prstGeom prst="rect">
            <a:avLst/>
          </a:prstGeom>
        </p:spPr>
      </p:pic>
      <p:pic>
        <p:nvPicPr>
          <p:cNvPr id="7" name="Picture 6"/>
          <p:cNvPicPr>
            <a:picLocks noChangeAspect="1"/>
          </p:cNvPicPr>
          <p:nvPr/>
        </p:nvPicPr>
        <p:blipFill rotWithShape="1">
          <a:blip r:embed="rId5" cstate="print">
            <a:extLst>
              <a:ext uri="{28A0092B-C50C-407E-A947-70E740481C1C}">
                <a14:useLocalDpi xmlns:a14="http://schemas.microsoft.com/office/drawing/2010/main" val="0"/>
              </a:ext>
            </a:extLst>
          </a:blip>
          <a:srcRect t="43120"/>
          <a:stretch/>
        </p:blipFill>
        <p:spPr>
          <a:xfrm>
            <a:off x="1425358" y="147275"/>
            <a:ext cx="1099516" cy="927073"/>
          </a:xfrm>
          <a:prstGeom prst="rect">
            <a:avLst/>
          </a:prstGeom>
        </p:spPr>
      </p:pic>
      <p:sp>
        <p:nvSpPr>
          <p:cNvPr id="8" name="TextBox 7"/>
          <p:cNvSpPr txBox="1"/>
          <p:nvPr/>
        </p:nvSpPr>
        <p:spPr>
          <a:xfrm>
            <a:off x="9537763" y="1346630"/>
            <a:ext cx="938333" cy="646331"/>
          </a:xfrm>
          <a:prstGeom prst="rect">
            <a:avLst/>
          </a:prstGeom>
          <a:noFill/>
        </p:spPr>
        <p:txBody>
          <a:bodyPr wrap="square" rtlCol="0">
            <a:spAutoFit/>
          </a:bodyPr>
          <a:lstStyle/>
          <a:p>
            <a:r>
              <a:rPr lang="en-GB" sz="3600" dirty="0" smtClean="0"/>
              <a:t>Fire</a:t>
            </a:r>
            <a:endParaRPr lang="en-GB" sz="2800" dirty="0"/>
          </a:p>
        </p:txBody>
      </p:sp>
      <p:sp>
        <p:nvSpPr>
          <p:cNvPr id="9" name="TextBox 8"/>
          <p:cNvSpPr txBox="1"/>
          <p:nvPr/>
        </p:nvSpPr>
        <p:spPr>
          <a:xfrm>
            <a:off x="3801075" y="1187947"/>
            <a:ext cx="1361180" cy="646331"/>
          </a:xfrm>
          <a:prstGeom prst="rect">
            <a:avLst/>
          </a:prstGeom>
          <a:noFill/>
        </p:spPr>
        <p:txBody>
          <a:bodyPr wrap="square" rtlCol="0">
            <a:spAutoFit/>
          </a:bodyPr>
          <a:lstStyle/>
          <a:p>
            <a:r>
              <a:rPr lang="en-GB" sz="3600" dirty="0" smtClean="0"/>
              <a:t>Water</a:t>
            </a:r>
            <a:endParaRPr lang="en-GB" sz="3200" dirty="0"/>
          </a:p>
        </p:txBody>
      </p:sp>
      <p:sp>
        <p:nvSpPr>
          <p:cNvPr id="10" name="TextBox 9"/>
          <p:cNvSpPr txBox="1"/>
          <p:nvPr/>
        </p:nvSpPr>
        <p:spPr>
          <a:xfrm>
            <a:off x="6781057" y="1329497"/>
            <a:ext cx="789911" cy="646331"/>
          </a:xfrm>
          <a:prstGeom prst="rect">
            <a:avLst/>
          </a:prstGeom>
          <a:noFill/>
        </p:spPr>
        <p:txBody>
          <a:bodyPr wrap="square" rtlCol="0">
            <a:spAutoFit/>
          </a:bodyPr>
          <a:lstStyle/>
          <a:p>
            <a:r>
              <a:rPr lang="en-GB" sz="3600" dirty="0" smtClean="0"/>
              <a:t>Air</a:t>
            </a:r>
            <a:endParaRPr lang="en-GB" sz="3600" dirty="0"/>
          </a:p>
        </p:txBody>
      </p:sp>
      <p:sp>
        <p:nvSpPr>
          <p:cNvPr id="11" name="TextBox 10"/>
          <p:cNvSpPr txBox="1"/>
          <p:nvPr/>
        </p:nvSpPr>
        <p:spPr>
          <a:xfrm>
            <a:off x="1255114" y="1153502"/>
            <a:ext cx="1305217" cy="646331"/>
          </a:xfrm>
          <a:prstGeom prst="rect">
            <a:avLst/>
          </a:prstGeom>
          <a:noFill/>
        </p:spPr>
        <p:txBody>
          <a:bodyPr wrap="square" rtlCol="0">
            <a:spAutoFit/>
          </a:bodyPr>
          <a:lstStyle/>
          <a:p>
            <a:r>
              <a:rPr lang="en-GB" sz="3600" dirty="0" smtClean="0"/>
              <a:t>Earth</a:t>
            </a:r>
            <a:endParaRPr lang="en-GB" dirty="0"/>
          </a:p>
        </p:txBody>
      </p:sp>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632969" y="1992960"/>
            <a:ext cx="1364857" cy="1080285"/>
          </a:xfrm>
          <a:prstGeom prst="rect">
            <a:avLst/>
          </a:prstGeom>
        </p:spPr>
      </p:pic>
      <p:pic>
        <p:nvPicPr>
          <p:cNvPr id="13" name="Picture 12"/>
          <p:cNvPicPr>
            <a:picLocks noChangeAspect="1"/>
          </p:cNvPicPr>
          <p:nvPr/>
        </p:nvPicPr>
        <p:blipFill rotWithShape="1">
          <a:blip r:embed="rId7" cstate="print">
            <a:extLst>
              <a:ext uri="{28A0092B-C50C-407E-A947-70E740481C1C}">
                <a14:useLocalDpi xmlns:a14="http://schemas.microsoft.com/office/drawing/2010/main" val="0"/>
              </a:ext>
            </a:extLst>
          </a:blip>
          <a:srcRect b="4097"/>
          <a:stretch/>
        </p:blipFill>
        <p:spPr>
          <a:xfrm>
            <a:off x="3939534" y="1844418"/>
            <a:ext cx="1240805" cy="1242864"/>
          </a:xfrm>
          <a:prstGeom prst="rect">
            <a:avLst/>
          </a:prstGeom>
        </p:spPr>
      </p:pic>
      <p:pic>
        <p:nvPicPr>
          <p:cNvPr id="14" name="Picture 1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442679" y="1999060"/>
            <a:ext cx="1137652" cy="1104786"/>
          </a:xfrm>
          <a:prstGeom prst="rect">
            <a:avLst/>
          </a:prstGeom>
        </p:spPr>
      </p:pic>
      <p:pic>
        <p:nvPicPr>
          <p:cNvPr id="15" name="Picture 14"/>
          <p:cNvPicPr>
            <a:picLocks noChangeAspect="1"/>
          </p:cNvPicPr>
          <p:nvPr/>
        </p:nvPicPr>
        <p:blipFill rotWithShape="1">
          <a:blip r:embed="rId9" cstate="print">
            <a:extLst>
              <a:ext uri="{28A0092B-C50C-407E-A947-70E740481C1C}">
                <a14:useLocalDpi xmlns:a14="http://schemas.microsoft.com/office/drawing/2010/main" val="0"/>
              </a:ext>
            </a:extLst>
          </a:blip>
          <a:srcRect b="21660"/>
          <a:stretch/>
        </p:blipFill>
        <p:spPr>
          <a:xfrm>
            <a:off x="1077439" y="1730900"/>
            <a:ext cx="1713471" cy="1342345"/>
          </a:xfrm>
          <a:prstGeom prst="rect">
            <a:avLst/>
          </a:prstGeom>
        </p:spPr>
      </p:pic>
      <p:sp>
        <p:nvSpPr>
          <p:cNvPr id="16" name="TextBox 15"/>
          <p:cNvSpPr txBox="1"/>
          <p:nvPr/>
        </p:nvSpPr>
        <p:spPr>
          <a:xfrm>
            <a:off x="809102" y="3082484"/>
            <a:ext cx="1896680" cy="584775"/>
          </a:xfrm>
          <a:prstGeom prst="rect">
            <a:avLst/>
          </a:prstGeom>
          <a:noFill/>
        </p:spPr>
        <p:txBody>
          <a:bodyPr wrap="square" rtlCol="0">
            <a:spAutoFit/>
          </a:bodyPr>
          <a:lstStyle/>
          <a:p>
            <a:r>
              <a:rPr lang="en-GB" sz="3200" dirty="0" smtClean="0"/>
              <a:t>Black Bile</a:t>
            </a:r>
            <a:endParaRPr lang="en-GB" sz="3200" dirty="0"/>
          </a:p>
        </p:txBody>
      </p:sp>
      <p:sp>
        <p:nvSpPr>
          <p:cNvPr id="17" name="TextBox 16"/>
          <p:cNvSpPr txBox="1"/>
          <p:nvPr/>
        </p:nvSpPr>
        <p:spPr>
          <a:xfrm>
            <a:off x="3801075" y="3050741"/>
            <a:ext cx="1869416" cy="584775"/>
          </a:xfrm>
          <a:prstGeom prst="rect">
            <a:avLst/>
          </a:prstGeom>
          <a:noFill/>
        </p:spPr>
        <p:txBody>
          <a:bodyPr wrap="square" rtlCol="0">
            <a:spAutoFit/>
          </a:bodyPr>
          <a:lstStyle/>
          <a:p>
            <a:r>
              <a:rPr lang="en-GB" sz="3200" dirty="0" smtClean="0"/>
              <a:t>Phlegm</a:t>
            </a:r>
            <a:endParaRPr lang="en-GB" sz="3200" dirty="0"/>
          </a:p>
        </p:txBody>
      </p:sp>
      <p:sp>
        <p:nvSpPr>
          <p:cNvPr id="18" name="TextBox 17"/>
          <p:cNvSpPr txBox="1"/>
          <p:nvPr/>
        </p:nvSpPr>
        <p:spPr>
          <a:xfrm>
            <a:off x="6592038" y="3014200"/>
            <a:ext cx="2125014" cy="584775"/>
          </a:xfrm>
          <a:prstGeom prst="rect">
            <a:avLst/>
          </a:prstGeom>
          <a:noFill/>
        </p:spPr>
        <p:txBody>
          <a:bodyPr wrap="square" rtlCol="0">
            <a:spAutoFit/>
          </a:bodyPr>
          <a:lstStyle/>
          <a:p>
            <a:r>
              <a:rPr lang="en-GB" sz="3200" dirty="0" smtClean="0"/>
              <a:t>Blood</a:t>
            </a:r>
            <a:endParaRPr lang="en-GB" sz="3200" dirty="0"/>
          </a:p>
        </p:txBody>
      </p:sp>
      <p:sp>
        <p:nvSpPr>
          <p:cNvPr id="19" name="TextBox 18"/>
          <p:cNvSpPr txBox="1"/>
          <p:nvPr/>
        </p:nvSpPr>
        <p:spPr>
          <a:xfrm>
            <a:off x="9028359" y="3014200"/>
            <a:ext cx="2421229" cy="584775"/>
          </a:xfrm>
          <a:prstGeom prst="rect">
            <a:avLst/>
          </a:prstGeom>
          <a:noFill/>
        </p:spPr>
        <p:txBody>
          <a:bodyPr wrap="square" rtlCol="0">
            <a:spAutoFit/>
          </a:bodyPr>
          <a:lstStyle/>
          <a:p>
            <a:r>
              <a:rPr lang="en-GB" sz="3200" dirty="0" smtClean="0"/>
              <a:t>Yellow Bile</a:t>
            </a:r>
            <a:endParaRPr lang="en-GB" sz="3200" dirty="0"/>
          </a:p>
        </p:txBody>
      </p:sp>
      <p:pic>
        <p:nvPicPr>
          <p:cNvPr id="21" name="Picture 20"/>
          <p:cNvPicPr>
            <a:picLocks noChangeAspect="1"/>
          </p:cNvPicPr>
          <p:nvPr/>
        </p:nvPicPr>
        <p:blipFill rotWithShape="1">
          <a:blip r:embed="rId10" cstate="print">
            <a:extLst>
              <a:ext uri="{28A0092B-C50C-407E-A947-70E740481C1C}">
                <a14:useLocalDpi xmlns:a14="http://schemas.microsoft.com/office/drawing/2010/main" val="0"/>
              </a:ext>
            </a:extLst>
          </a:blip>
          <a:srcRect l="61849" t="22788" r="5366" b="63711"/>
          <a:stretch/>
        </p:blipFill>
        <p:spPr>
          <a:xfrm rot="10800000">
            <a:off x="5382107" y="3727879"/>
            <a:ext cx="3125164" cy="1818510"/>
          </a:xfrm>
          <a:prstGeom prst="rect">
            <a:avLst/>
          </a:prstGeom>
        </p:spPr>
      </p:pic>
      <p:pic>
        <p:nvPicPr>
          <p:cNvPr id="22" name="Picture 21"/>
          <p:cNvPicPr>
            <a:picLocks noChangeAspect="1"/>
          </p:cNvPicPr>
          <p:nvPr/>
        </p:nvPicPr>
        <p:blipFill rotWithShape="1">
          <a:blip r:embed="rId10" cstate="print">
            <a:extLst>
              <a:ext uri="{28A0092B-C50C-407E-A947-70E740481C1C}">
                <a14:useLocalDpi xmlns:a14="http://schemas.microsoft.com/office/drawing/2010/main" val="0"/>
              </a:ext>
            </a:extLst>
          </a:blip>
          <a:srcRect l="58984" t="8367" r="7447" b="80196"/>
          <a:stretch/>
        </p:blipFill>
        <p:spPr>
          <a:xfrm rot="10800000">
            <a:off x="2819569" y="3727878"/>
            <a:ext cx="2861229" cy="1800725"/>
          </a:xfrm>
          <a:prstGeom prst="rect">
            <a:avLst/>
          </a:prstGeom>
        </p:spPr>
      </p:pic>
      <p:pic>
        <p:nvPicPr>
          <p:cNvPr id="23" name="Picture 22"/>
          <p:cNvPicPr>
            <a:picLocks noChangeAspect="1"/>
          </p:cNvPicPr>
          <p:nvPr/>
        </p:nvPicPr>
        <p:blipFill rotWithShape="1">
          <a:blip r:embed="rId10" cstate="print">
            <a:extLst>
              <a:ext uri="{28A0092B-C50C-407E-A947-70E740481C1C}">
                <a14:useLocalDpi xmlns:a14="http://schemas.microsoft.com/office/drawing/2010/main" val="0"/>
              </a:ext>
            </a:extLst>
          </a:blip>
          <a:srcRect l="10898" t="21490" r="54754" b="64611"/>
          <a:stretch/>
        </p:blipFill>
        <p:spPr>
          <a:xfrm rot="10800000">
            <a:off x="8507271" y="3683395"/>
            <a:ext cx="3315804" cy="1896012"/>
          </a:xfrm>
          <a:prstGeom prst="rect">
            <a:avLst/>
          </a:prstGeom>
        </p:spPr>
      </p:pic>
      <p:pic>
        <p:nvPicPr>
          <p:cNvPr id="24" name="Picture 23"/>
          <p:cNvPicPr>
            <a:picLocks noChangeAspect="1"/>
          </p:cNvPicPr>
          <p:nvPr/>
        </p:nvPicPr>
        <p:blipFill rotWithShape="1">
          <a:blip r:embed="rId10" cstate="print">
            <a:extLst>
              <a:ext uri="{28A0092B-C50C-407E-A947-70E740481C1C}">
                <a14:useLocalDpi xmlns:a14="http://schemas.microsoft.com/office/drawing/2010/main" val="0"/>
              </a:ext>
            </a:extLst>
          </a:blip>
          <a:srcRect l="21323" t="5486" r="59483" b="83269"/>
          <a:stretch/>
        </p:blipFill>
        <p:spPr>
          <a:xfrm rot="10800000">
            <a:off x="678133" y="3742005"/>
            <a:ext cx="2158615" cy="1786597"/>
          </a:xfrm>
          <a:prstGeom prst="rect">
            <a:avLst/>
          </a:prstGeom>
        </p:spPr>
      </p:pic>
      <p:sp>
        <p:nvSpPr>
          <p:cNvPr id="25" name="Rectangle 24"/>
          <p:cNvSpPr/>
          <p:nvPr/>
        </p:nvSpPr>
        <p:spPr>
          <a:xfrm>
            <a:off x="4887838" y="5804785"/>
            <a:ext cx="7302321" cy="1053214"/>
          </a:xfrm>
          <a:prstGeom prst="rect">
            <a:avLst/>
          </a:prstGeom>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571500" indent="-571500">
              <a:buFont typeface="+mj-lt"/>
              <a:buAutoNum type="romanLcPeriod"/>
            </a:pPr>
            <a:r>
              <a:rPr lang="en-GB" dirty="0">
                <a:solidFill>
                  <a:schemeClr val="tx1"/>
                </a:solidFill>
              </a:rPr>
              <a:t>What are the four humours and what have these to do with medicine</a:t>
            </a:r>
            <a:r>
              <a:rPr lang="en-GB" dirty="0" smtClean="0">
                <a:solidFill>
                  <a:schemeClr val="tx1"/>
                </a:solidFill>
              </a:rPr>
              <a:t>?</a:t>
            </a:r>
          </a:p>
          <a:p>
            <a:pPr marL="571500" indent="-571500">
              <a:buFont typeface="+mj-lt"/>
              <a:buAutoNum type="romanLcPeriod"/>
            </a:pPr>
            <a:r>
              <a:rPr lang="en-GB" dirty="0" smtClean="0">
                <a:solidFill>
                  <a:schemeClr val="tx1"/>
                </a:solidFill>
              </a:rPr>
              <a:t>Why did the Greeks believe in the four humours?</a:t>
            </a:r>
          </a:p>
          <a:p>
            <a:pPr marL="571500" indent="-571500">
              <a:buFont typeface="+mj-lt"/>
              <a:buAutoNum type="romanLcPeriod"/>
            </a:pPr>
            <a:r>
              <a:rPr lang="en-GB" dirty="0" smtClean="0">
                <a:solidFill>
                  <a:schemeClr val="tx1"/>
                </a:solidFill>
              </a:rPr>
              <a:t>What are the limitations of the four humours?</a:t>
            </a:r>
          </a:p>
        </p:txBody>
      </p:sp>
    </p:spTree>
    <p:extLst>
      <p:ext uri="{BB962C8B-B14F-4D97-AF65-F5344CB8AC3E}">
        <p14:creationId xmlns:p14="http://schemas.microsoft.com/office/powerpoint/2010/main" val="854987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anim calcmode="lin" valueType="num">
                                      <p:cBhvr>
                                        <p:cTn id="18" dur="1000" fill="hold"/>
                                        <p:tgtEl>
                                          <p:spTgt spid="15"/>
                                        </p:tgtEl>
                                        <p:attrNameLst>
                                          <p:attrName>ppt_x</p:attrName>
                                        </p:attrNameLst>
                                      </p:cBhvr>
                                      <p:tavLst>
                                        <p:tav tm="0">
                                          <p:val>
                                            <p:strVal val="#ppt_x"/>
                                          </p:val>
                                        </p:tav>
                                        <p:tav tm="100000">
                                          <p:val>
                                            <p:strVal val="#ppt_x"/>
                                          </p:val>
                                        </p:tav>
                                      </p:tavLst>
                                    </p:anim>
                                    <p:anim calcmode="lin" valueType="num">
                                      <p:cBhvr>
                                        <p:cTn id="19" dur="1000" fill="hold"/>
                                        <p:tgtEl>
                                          <p:spTgt spid="15"/>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1000"/>
                                        <p:tgtEl>
                                          <p:spTgt spid="16"/>
                                        </p:tgtEl>
                                      </p:cBhvr>
                                    </p:animEffect>
                                    <p:anim calcmode="lin" valueType="num">
                                      <p:cBhvr>
                                        <p:cTn id="23" dur="1000" fill="hold"/>
                                        <p:tgtEl>
                                          <p:spTgt spid="16"/>
                                        </p:tgtEl>
                                        <p:attrNameLst>
                                          <p:attrName>ppt_x</p:attrName>
                                        </p:attrNameLst>
                                      </p:cBhvr>
                                      <p:tavLst>
                                        <p:tav tm="0">
                                          <p:val>
                                            <p:strVal val="#ppt_x"/>
                                          </p:val>
                                        </p:tav>
                                        <p:tav tm="100000">
                                          <p:val>
                                            <p:strVal val="#ppt_x"/>
                                          </p:val>
                                        </p:tav>
                                      </p:tavLst>
                                    </p:anim>
                                    <p:anim calcmode="lin" valueType="num">
                                      <p:cBhvr>
                                        <p:cTn id="24" dur="1000" fill="hold"/>
                                        <p:tgtEl>
                                          <p:spTgt spid="1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1000"/>
                                        <p:tgtEl>
                                          <p:spTgt spid="24"/>
                                        </p:tgtEl>
                                      </p:cBhvr>
                                    </p:animEffect>
                                    <p:anim calcmode="lin" valueType="num">
                                      <p:cBhvr>
                                        <p:cTn id="28" dur="1000" fill="hold"/>
                                        <p:tgtEl>
                                          <p:spTgt spid="24"/>
                                        </p:tgtEl>
                                        <p:attrNameLst>
                                          <p:attrName>ppt_x</p:attrName>
                                        </p:attrNameLst>
                                      </p:cBhvr>
                                      <p:tavLst>
                                        <p:tav tm="0">
                                          <p:val>
                                            <p:strVal val="#ppt_x"/>
                                          </p:val>
                                        </p:tav>
                                        <p:tav tm="100000">
                                          <p:val>
                                            <p:strVal val="#ppt_x"/>
                                          </p:val>
                                        </p:tav>
                                      </p:tavLst>
                                    </p:anim>
                                    <p:anim calcmode="lin" valueType="num">
                                      <p:cBhvr>
                                        <p:cTn id="29"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1000"/>
                                        <p:tgtEl>
                                          <p:spTgt spid="9"/>
                                        </p:tgtEl>
                                      </p:cBhvr>
                                    </p:animEffect>
                                    <p:anim calcmode="lin" valueType="num">
                                      <p:cBhvr>
                                        <p:cTn id="40" dur="1000" fill="hold"/>
                                        <p:tgtEl>
                                          <p:spTgt spid="9"/>
                                        </p:tgtEl>
                                        <p:attrNameLst>
                                          <p:attrName>ppt_x</p:attrName>
                                        </p:attrNameLst>
                                      </p:cBhvr>
                                      <p:tavLst>
                                        <p:tav tm="0">
                                          <p:val>
                                            <p:strVal val="#ppt_x"/>
                                          </p:val>
                                        </p:tav>
                                        <p:tav tm="100000">
                                          <p:val>
                                            <p:strVal val="#ppt_x"/>
                                          </p:val>
                                        </p:tav>
                                      </p:tavLst>
                                    </p:anim>
                                    <p:anim calcmode="lin" valueType="num">
                                      <p:cBhvr>
                                        <p:cTn id="41" dur="1000" fill="hold"/>
                                        <p:tgtEl>
                                          <p:spTgt spid="9"/>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1000"/>
                                        <p:tgtEl>
                                          <p:spTgt spid="13"/>
                                        </p:tgtEl>
                                      </p:cBhvr>
                                    </p:animEffect>
                                    <p:anim calcmode="lin" valueType="num">
                                      <p:cBhvr>
                                        <p:cTn id="45" dur="1000" fill="hold"/>
                                        <p:tgtEl>
                                          <p:spTgt spid="13"/>
                                        </p:tgtEl>
                                        <p:attrNameLst>
                                          <p:attrName>ppt_x</p:attrName>
                                        </p:attrNameLst>
                                      </p:cBhvr>
                                      <p:tavLst>
                                        <p:tav tm="0">
                                          <p:val>
                                            <p:strVal val="#ppt_x"/>
                                          </p:val>
                                        </p:tav>
                                        <p:tav tm="100000">
                                          <p:val>
                                            <p:strVal val="#ppt_x"/>
                                          </p:val>
                                        </p:tav>
                                      </p:tavLst>
                                    </p:anim>
                                    <p:anim calcmode="lin" valueType="num">
                                      <p:cBhvr>
                                        <p:cTn id="46" dur="1000" fill="hold"/>
                                        <p:tgtEl>
                                          <p:spTgt spid="13"/>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1000"/>
                                        <p:tgtEl>
                                          <p:spTgt spid="17"/>
                                        </p:tgtEl>
                                      </p:cBhvr>
                                    </p:animEffect>
                                    <p:anim calcmode="lin" valueType="num">
                                      <p:cBhvr>
                                        <p:cTn id="50" dur="1000" fill="hold"/>
                                        <p:tgtEl>
                                          <p:spTgt spid="17"/>
                                        </p:tgtEl>
                                        <p:attrNameLst>
                                          <p:attrName>ppt_x</p:attrName>
                                        </p:attrNameLst>
                                      </p:cBhvr>
                                      <p:tavLst>
                                        <p:tav tm="0">
                                          <p:val>
                                            <p:strVal val="#ppt_x"/>
                                          </p:val>
                                        </p:tav>
                                        <p:tav tm="100000">
                                          <p:val>
                                            <p:strVal val="#ppt_x"/>
                                          </p:val>
                                        </p:tav>
                                      </p:tavLst>
                                    </p:anim>
                                    <p:anim calcmode="lin" valueType="num">
                                      <p:cBhvr>
                                        <p:cTn id="51" dur="1000" fill="hold"/>
                                        <p:tgtEl>
                                          <p:spTgt spid="17"/>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22"/>
                                        </p:tgtEl>
                                        <p:attrNameLst>
                                          <p:attrName>style.visibility</p:attrName>
                                        </p:attrNameLst>
                                      </p:cBhvr>
                                      <p:to>
                                        <p:strVal val="visible"/>
                                      </p:to>
                                    </p:set>
                                    <p:animEffect transition="in" filter="fade">
                                      <p:cBhvr>
                                        <p:cTn id="54" dur="1000"/>
                                        <p:tgtEl>
                                          <p:spTgt spid="22"/>
                                        </p:tgtEl>
                                      </p:cBhvr>
                                    </p:animEffect>
                                    <p:anim calcmode="lin" valueType="num">
                                      <p:cBhvr>
                                        <p:cTn id="55" dur="1000" fill="hold"/>
                                        <p:tgtEl>
                                          <p:spTgt spid="22"/>
                                        </p:tgtEl>
                                        <p:attrNameLst>
                                          <p:attrName>ppt_x</p:attrName>
                                        </p:attrNameLst>
                                      </p:cBhvr>
                                      <p:tavLst>
                                        <p:tav tm="0">
                                          <p:val>
                                            <p:strVal val="#ppt_x"/>
                                          </p:val>
                                        </p:tav>
                                        <p:tav tm="100000">
                                          <p:val>
                                            <p:strVal val="#ppt_x"/>
                                          </p:val>
                                        </p:tav>
                                      </p:tavLst>
                                    </p:anim>
                                    <p:anim calcmode="lin" valueType="num">
                                      <p:cBhvr>
                                        <p:cTn id="56"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nodeType="clickEffect">
                                  <p:stCondLst>
                                    <p:cond delay="0"/>
                                  </p:stCondLst>
                                  <p:childTnLst>
                                    <p:set>
                                      <p:cBhvr>
                                        <p:cTn id="60" dur="1" fill="hold">
                                          <p:stCondLst>
                                            <p:cond delay="0"/>
                                          </p:stCondLst>
                                        </p:cTn>
                                        <p:tgtEl>
                                          <p:spTgt spid="6"/>
                                        </p:tgtEl>
                                        <p:attrNameLst>
                                          <p:attrName>style.visibility</p:attrName>
                                        </p:attrNameLst>
                                      </p:cBhvr>
                                      <p:to>
                                        <p:strVal val="visible"/>
                                      </p:to>
                                    </p:set>
                                    <p:animEffect transition="in" filter="fade">
                                      <p:cBhvr>
                                        <p:cTn id="61" dur="1000"/>
                                        <p:tgtEl>
                                          <p:spTgt spid="6"/>
                                        </p:tgtEl>
                                      </p:cBhvr>
                                    </p:animEffect>
                                    <p:anim calcmode="lin" valueType="num">
                                      <p:cBhvr>
                                        <p:cTn id="62" dur="1000" fill="hold"/>
                                        <p:tgtEl>
                                          <p:spTgt spid="6"/>
                                        </p:tgtEl>
                                        <p:attrNameLst>
                                          <p:attrName>ppt_x</p:attrName>
                                        </p:attrNameLst>
                                      </p:cBhvr>
                                      <p:tavLst>
                                        <p:tav tm="0">
                                          <p:val>
                                            <p:strVal val="#ppt_x"/>
                                          </p:val>
                                        </p:tav>
                                        <p:tav tm="100000">
                                          <p:val>
                                            <p:strVal val="#ppt_x"/>
                                          </p:val>
                                        </p:tav>
                                      </p:tavLst>
                                    </p:anim>
                                    <p:anim calcmode="lin" valueType="num">
                                      <p:cBhvr>
                                        <p:cTn id="63" dur="1000" fill="hold"/>
                                        <p:tgtEl>
                                          <p:spTgt spid="6"/>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10"/>
                                        </p:tgtEl>
                                        <p:attrNameLst>
                                          <p:attrName>style.visibility</p:attrName>
                                        </p:attrNameLst>
                                      </p:cBhvr>
                                      <p:to>
                                        <p:strVal val="visible"/>
                                      </p:to>
                                    </p:set>
                                    <p:animEffect transition="in" filter="fade">
                                      <p:cBhvr>
                                        <p:cTn id="66" dur="1000"/>
                                        <p:tgtEl>
                                          <p:spTgt spid="10"/>
                                        </p:tgtEl>
                                      </p:cBhvr>
                                    </p:animEffect>
                                    <p:anim calcmode="lin" valueType="num">
                                      <p:cBhvr>
                                        <p:cTn id="67" dur="1000" fill="hold"/>
                                        <p:tgtEl>
                                          <p:spTgt spid="10"/>
                                        </p:tgtEl>
                                        <p:attrNameLst>
                                          <p:attrName>ppt_x</p:attrName>
                                        </p:attrNameLst>
                                      </p:cBhvr>
                                      <p:tavLst>
                                        <p:tav tm="0">
                                          <p:val>
                                            <p:strVal val="#ppt_x"/>
                                          </p:val>
                                        </p:tav>
                                        <p:tav tm="100000">
                                          <p:val>
                                            <p:strVal val="#ppt_x"/>
                                          </p:val>
                                        </p:tav>
                                      </p:tavLst>
                                    </p:anim>
                                    <p:anim calcmode="lin" valueType="num">
                                      <p:cBhvr>
                                        <p:cTn id="68" dur="1000" fill="hold"/>
                                        <p:tgtEl>
                                          <p:spTgt spid="10"/>
                                        </p:tgtEl>
                                        <p:attrNameLst>
                                          <p:attrName>ppt_y</p:attrName>
                                        </p:attrNameLst>
                                      </p:cBhvr>
                                      <p:tavLst>
                                        <p:tav tm="0">
                                          <p:val>
                                            <p:strVal val="#ppt_y+.1"/>
                                          </p:val>
                                        </p:tav>
                                        <p:tav tm="100000">
                                          <p:val>
                                            <p:strVal val="#ppt_y"/>
                                          </p:val>
                                        </p:tav>
                                      </p:tavLst>
                                    </p:anim>
                                  </p:childTnLst>
                                </p:cTn>
                              </p:par>
                              <p:par>
                                <p:cTn id="69" presetID="42" presetClass="entr" presetSubtype="0" fill="hold" nodeType="withEffect">
                                  <p:stCondLst>
                                    <p:cond delay="0"/>
                                  </p:stCondLst>
                                  <p:childTnLst>
                                    <p:set>
                                      <p:cBhvr>
                                        <p:cTn id="70" dur="1" fill="hold">
                                          <p:stCondLst>
                                            <p:cond delay="0"/>
                                          </p:stCondLst>
                                        </p:cTn>
                                        <p:tgtEl>
                                          <p:spTgt spid="12"/>
                                        </p:tgtEl>
                                        <p:attrNameLst>
                                          <p:attrName>style.visibility</p:attrName>
                                        </p:attrNameLst>
                                      </p:cBhvr>
                                      <p:to>
                                        <p:strVal val="visible"/>
                                      </p:to>
                                    </p:set>
                                    <p:animEffect transition="in" filter="fade">
                                      <p:cBhvr>
                                        <p:cTn id="71" dur="1000"/>
                                        <p:tgtEl>
                                          <p:spTgt spid="12"/>
                                        </p:tgtEl>
                                      </p:cBhvr>
                                    </p:animEffect>
                                    <p:anim calcmode="lin" valueType="num">
                                      <p:cBhvr>
                                        <p:cTn id="72" dur="1000" fill="hold"/>
                                        <p:tgtEl>
                                          <p:spTgt spid="12"/>
                                        </p:tgtEl>
                                        <p:attrNameLst>
                                          <p:attrName>ppt_x</p:attrName>
                                        </p:attrNameLst>
                                      </p:cBhvr>
                                      <p:tavLst>
                                        <p:tav tm="0">
                                          <p:val>
                                            <p:strVal val="#ppt_x"/>
                                          </p:val>
                                        </p:tav>
                                        <p:tav tm="100000">
                                          <p:val>
                                            <p:strVal val="#ppt_x"/>
                                          </p:val>
                                        </p:tav>
                                      </p:tavLst>
                                    </p:anim>
                                    <p:anim calcmode="lin" valueType="num">
                                      <p:cBhvr>
                                        <p:cTn id="73" dur="1000" fill="hold"/>
                                        <p:tgtEl>
                                          <p:spTgt spid="12"/>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fade">
                                      <p:cBhvr>
                                        <p:cTn id="76" dur="1000"/>
                                        <p:tgtEl>
                                          <p:spTgt spid="18"/>
                                        </p:tgtEl>
                                      </p:cBhvr>
                                    </p:animEffect>
                                    <p:anim calcmode="lin" valueType="num">
                                      <p:cBhvr>
                                        <p:cTn id="77" dur="1000" fill="hold"/>
                                        <p:tgtEl>
                                          <p:spTgt spid="18"/>
                                        </p:tgtEl>
                                        <p:attrNameLst>
                                          <p:attrName>ppt_x</p:attrName>
                                        </p:attrNameLst>
                                      </p:cBhvr>
                                      <p:tavLst>
                                        <p:tav tm="0">
                                          <p:val>
                                            <p:strVal val="#ppt_x"/>
                                          </p:val>
                                        </p:tav>
                                        <p:tav tm="100000">
                                          <p:val>
                                            <p:strVal val="#ppt_x"/>
                                          </p:val>
                                        </p:tav>
                                      </p:tavLst>
                                    </p:anim>
                                    <p:anim calcmode="lin" valueType="num">
                                      <p:cBhvr>
                                        <p:cTn id="78" dur="1000" fill="hold"/>
                                        <p:tgtEl>
                                          <p:spTgt spid="18"/>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21"/>
                                        </p:tgtEl>
                                        <p:attrNameLst>
                                          <p:attrName>style.visibility</p:attrName>
                                        </p:attrNameLst>
                                      </p:cBhvr>
                                      <p:to>
                                        <p:strVal val="visible"/>
                                      </p:to>
                                    </p:set>
                                    <p:animEffect transition="in" filter="fade">
                                      <p:cBhvr>
                                        <p:cTn id="81" dur="1000"/>
                                        <p:tgtEl>
                                          <p:spTgt spid="21"/>
                                        </p:tgtEl>
                                      </p:cBhvr>
                                    </p:animEffect>
                                    <p:anim calcmode="lin" valueType="num">
                                      <p:cBhvr>
                                        <p:cTn id="82" dur="1000" fill="hold"/>
                                        <p:tgtEl>
                                          <p:spTgt spid="21"/>
                                        </p:tgtEl>
                                        <p:attrNameLst>
                                          <p:attrName>ppt_x</p:attrName>
                                        </p:attrNameLst>
                                      </p:cBhvr>
                                      <p:tavLst>
                                        <p:tav tm="0">
                                          <p:val>
                                            <p:strVal val="#ppt_x"/>
                                          </p:val>
                                        </p:tav>
                                        <p:tav tm="100000">
                                          <p:val>
                                            <p:strVal val="#ppt_x"/>
                                          </p:val>
                                        </p:tav>
                                      </p:tavLst>
                                    </p:anim>
                                    <p:anim calcmode="lin" valueType="num">
                                      <p:cBhvr>
                                        <p:cTn id="83"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42" presetClass="entr" presetSubtype="0" fill="hold" nodeType="clickEffect">
                                  <p:stCondLst>
                                    <p:cond delay="0"/>
                                  </p:stCondLst>
                                  <p:childTnLst>
                                    <p:set>
                                      <p:cBhvr>
                                        <p:cTn id="87" dur="1" fill="hold">
                                          <p:stCondLst>
                                            <p:cond delay="0"/>
                                          </p:stCondLst>
                                        </p:cTn>
                                        <p:tgtEl>
                                          <p:spTgt spid="4"/>
                                        </p:tgtEl>
                                        <p:attrNameLst>
                                          <p:attrName>style.visibility</p:attrName>
                                        </p:attrNameLst>
                                      </p:cBhvr>
                                      <p:to>
                                        <p:strVal val="visible"/>
                                      </p:to>
                                    </p:set>
                                    <p:animEffect transition="in" filter="fade">
                                      <p:cBhvr>
                                        <p:cTn id="88" dur="1000"/>
                                        <p:tgtEl>
                                          <p:spTgt spid="4"/>
                                        </p:tgtEl>
                                      </p:cBhvr>
                                    </p:animEffect>
                                    <p:anim calcmode="lin" valueType="num">
                                      <p:cBhvr>
                                        <p:cTn id="89" dur="1000" fill="hold"/>
                                        <p:tgtEl>
                                          <p:spTgt spid="4"/>
                                        </p:tgtEl>
                                        <p:attrNameLst>
                                          <p:attrName>ppt_x</p:attrName>
                                        </p:attrNameLst>
                                      </p:cBhvr>
                                      <p:tavLst>
                                        <p:tav tm="0">
                                          <p:val>
                                            <p:strVal val="#ppt_x"/>
                                          </p:val>
                                        </p:tav>
                                        <p:tav tm="100000">
                                          <p:val>
                                            <p:strVal val="#ppt_x"/>
                                          </p:val>
                                        </p:tav>
                                      </p:tavLst>
                                    </p:anim>
                                    <p:anim calcmode="lin" valueType="num">
                                      <p:cBhvr>
                                        <p:cTn id="90" dur="1000" fill="hold"/>
                                        <p:tgtEl>
                                          <p:spTgt spid="4"/>
                                        </p:tgtEl>
                                        <p:attrNameLst>
                                          <p:attrName>ppt_y</p:attrName>
                                        </p:attrNameLst>
                                      </p:cBhvr>
                                      <p:tavLst>
                                        <p:tav tm="0">
                                          <p:val>
                                            <p:strVal val="#ppt_y+.1"/>
                                          </p:val>
                                        </p:tav>
                                        <p:tav tm="100000">
                                          <p:val>
                                            <p:strVal val="#ppt_y"/>
                                          </p:val>
                                        </p:tav>
                                      </p:tavLst>
                                    </p:anim>
                                  </p:childTnLst>
                                </p:cTn>
                              </p:par>
                              <p:par>
                                <p:cTn id="91" presetID="42" presetClass="entr" presetSubtype="0" fill="hold" grpId="0" nodeType="withEffect">
                                  <p:stCondLst>
                                    <p:cond delay="0"/>
                                  </p:stCondLst>
                                  <p:childTnLst>
                                    <p:set>
                                      <p:cBhvr>
                                        <p:cTn id="92" dur="1" fill="hold">
                                          <p:stCondLst>
                                            <p:cond delay="0"/>
                                          </p:stCondLst>
                                        </p:cTn>
                                        <p:tgtEl>
                                          <p:spTgt spid="8"/>
                                        </p:tgtEl>
                                        <p:attrNameLst>
                                          <p:attrName>style.visibility</p:attrName>
                                        </p:attrNameLst>
                                      </p:cBhvr>
                                      <p:to>
                                        <p:strVal val="visible"/>
                                      </p:to>
                                    </p:set>
                                    <p:animEffect transition="in" filter="fade">
                                      <p:cBhvr>
                                        <p:cTn id="93" dur="1000"/>
                                        <p:tgtEl>
                                          <p:spTgt spid="8"/>
                                        </p:tgtEl>
                                      </p:cBhvr>
                                    </p:animEffect>
                                    <p:anim calcmode="lin" valueType="num">
                                      <p:cBhvr>
                                        <p:cTn id="94" dur="1000" fill="hold"/>
                                        <p:tgtEl>
                                          <p:spTgt spid="8"/>
                                        </p:tgtEl>
                                        <p:attrNameLst>
                                          <p:attrName>ppt_x</p:attrName>
                                        </p:attrNameLst>
                                      </p:cBhvr>
                                      <p:tavLst>
                                        <p:tav tm="0">
                                          <p:val>
                                            <p:strVal val="#ppt_x"/>
                                          </p:val>
                                        </p:tav>
                                        <p:tav tm="100000">
                                          <p:val>
                                            <p:strVal val="#ppt_x"/>
                                          </p:val>
                                        </p:tav>
                                      </p:tavLst>
                                    </p:anim>
                                    <p:anim calcmode="lin" valueType="num">
                                      <p:cBhvr>
                                        <p:cTn id="95" dur="1000" fill="hold"/>
                                        <p:tgtEl>
                                          <p:spTgt spid="8"/>
                                        </p:tgtEl>
                                        <p:attrNameLst>
                                          <p:attrName>ppt_y</p:attrName>
                                        </p:attrNameLst>
                                      </p:cBhvr>
                                      <p:tavLst>
                                        <p:tav tm="0">
                                          <p:val>
                                            <p:strVal val="#ppt_y+.1"/>
                                          </p:val>
                                        </p:tav>
                                        <p:tav tm="100000">
                                          <p:val>
                                            <p:strVal val="#ppt_y"/>
                                          </p:val>
                                        </p:tav>
                                      </p:tavLst>
                                    </p:anim>
                                  </p:childTnLst>
                                </p:cTn>
                              </p:par>
                              <p:par>
                                <p:cTn id="96" presetID="42" presetClass="entr" presetSubtype="0" fill="hold" nodeType="withEffect">
                                  <p:stCondLst>
                                    <p:cond delay="0"/>
                                  </p:stCondLst>
                                  <p:childTnLst>
                                    <p:set>
                                      <p:cBhvr>
                                        <p:cTn id="97" dur="1" fill="hold">
                                          <p:stCondLst>
                                            <p:cond delay="0"/>
                                          </p:stCondLst>
                                        </p:cTn>
                                        <p:tgtEl>
                                          <p:spTgt spid="14"/>
                                        </p:tgtEl>
                                        <p:attrNameLst>
                                          <p:attrName>style.visibility</p:attrName>
                                        </p:attrNameLst>
                                      </p:cBhvr>
                                      <p:to>
                                        <p:strVal val="visible"/>
                                      </p:to>
                                    </p:set>
                                    <p:animEffect transition="in" filter="fade">
                                      <p:cBhvr>
                                        <p:cTn id="98" dur="1000"/>
                                        <p:tgtEl>
                                          <p:spTgt spid="14"/>
                                        </p:tgtEl>
                                      </p:cBhvr>
                                    </p:animEffect>
                                    <p:anim calcmode="lin" valueType="num">
                                      <p:cBhvr>
                                        <p:cTn id="99" dur="1000" fill="hold"/>
                                        <p:tgtEl>
                                          <p:spTgt spid="14"/>
                                        </p:tgtEl>
                                        <p:attrNameLst>
                                          <p:attrName>ppt_x</p:attrName>
                                        </p:attrNameLst>
                                      </p:cBhvr>
                                      <p:tavLst>
                                        <p:tav tm="0">
                                          <p:val>
                                            <p:strVal val="#ppt_x"/>
                                          </p:val>
                                        </p:tav>
                                        <p:tav tm="100000">
                                          <p:val>
                                            <p:strVal val="#ppt_x"/>
                                          </p:val>
                                        </p:tav>
                                      </p:tavLst>
                                    </p:anim>
                                    <p:anim calcmode="lin" valueType="num">
                                      <p:cBhvr>
                                        <p:cTn id="100" dur="1000" fill="hold"/>
                                        <p:tgtEl>
                                          <p:spTgt spid="14"/>
                                        </p:tgtEl>
                                        <p:attrNameLst>
                                          <p:attrName>ppt_y</p:attrName>
                                        </p:attrNameLst>
                                      </p:cBhvr>
                                      <p:tavLst>
                                        <p:tav tm="0">
                                          <p:val>
                                            <p:strVal val="#ppt_y+.1"/>
                                          </p:val>
                                        </p:tav>
                                        <p:tav tm="100000">
                                          <p:val>
                                            <p:strVal val="#ppt_y"/>
                                          </p:val>
                                        </p:tav>
                                      </p:tavLst>
                                    </p:anim>
                                  </p:childTnLst>
                                </p:cTn>
                              </p:par>
                              <p:par>
                                <p:cTn id="101" presetID="42" presetClass="entr" presetSubtype="0" fill="hold" grpId="0" nodeType="withEffect">
                                  <p:stCondLst>
                                    <p:cond delay="0"/>
                                  </p:stCondLst>
                                  <p:childTnLst>
                                    <p:set>
                                      <p:cBhvr>
                                        <p:cTn id="102" dur="1" fill="hold">
                                          <p:stCondLst>
                                            <p:cond delay="0"/>
                                          </p:stCondLst>
                                        </p:cTn>
                                        <p:tgtEl>
                                          <p:spTgt spid="19"/>
                                        </p:tgtEl>
                                        <p:attrNameLst>
                                          <p:attrName>style.visibility</p:attrName>
                                        </p:attrNameLst>
                                      </p:cBhvr>
                                      <p:to>
                                        <p:strVal val="visible"/>
                                      </p:to>
                                    </p:set>
                                    <p:animEffect transition="in" filter="fade">
                                      <p:cBhvr>
                                        <p:cTn id="103" dur="1000"/>
                                        <p:tgtEl>
                                          <p:spTgt spid="19"/>
                                        </p:tgtEl>
                                      </p:cBhvr>
                                    </p:animEffect>
                                    <p:anim calcmode="lin" valueType="num">
                                      <p:cBhvr>
                                        <p:cTn id="104" dur="1000" fill="hold"/>
                                        <p:tgtEl>
                                          <p:spTgt spid="19"/>
                                        </p:tgtEl>
                                        <p:attrNameLst>
                                          <p:attrName>ppt_x</p:attrName>
                                        </p:attrNameLst>
                                      </p:cBhvr>
                                      <p:tavLst>
                                        <p:tav tm="0">
                                          <p:val>
                                            <p:strVal val="#ppt_x"/>
                                          </p:val>
                                        </p:tav>
                                        <p:tav tm="100000">
                                          <p:val>
                                            <p:strVal val="#ppt_x"/>
                                          </p:val>
                                        </p:tav>
                                      </p:tavLst>
                                    </p:anim>
                                    <p:anim calcmode="lin" valueType="num">
                                      <p:cBhvr>
                                        <p:cTn id="105" dur="1000" fill="hold"/>
                                        <p:tgtEl>
                                          <p:spTgt spid="19"/>
                                        </p:tgtEl>
                                        <p:attrNameLst>
                                          <p:attrName>ppt_y</p:attrName>
                                        </p:attrNameLst>
                                      </p:cBhvr>
                                      <p:tavLst>
                                        <p:tav tm="0">
                                          <p:val>
                                            <p:strVal val="#ppt_y+.1"/>
                                          </p:val>
                                        </p:tav>
                                        <p:tav tm="100000">
                                          <p:val>
                                            <p:strVal val="#ppt_y"/>
                                          </p:val>
                                        </p:tav>
                                      </p:tavLst>
                                    </p:anim>
                                  </p:childTnLst>
                                </p:cTn>
                              </p:par>
                              <p:par>
                                <p:cTn id="106" presetID="42" presetClass="entr" presetSubtype="0" fill="hold" nodeType="withEffect">
                                  <p:stCondLst>
                                    <p:cond delay="0"/>
                                  </p:stCondLst>
                                  <p:childTnLst>
                                    <p:set>
                                      <p:cBhvr>
                                        <p:cTn id="107" dur="1" fill="hold">
                                          <p:stCondLst>
                                            <p:cond delay="0"/>
                                          </p:stCondLst>
                                        </p:cTn>
                                        <p:tgtEl>
                                          <p:spTgt spid="23"/>
                                        </p:tgtEl>
                                        <p:attrNameLst>
                                          <p:attrName>style.visibility</p:attrName>
                                        </p:attrNameLst>
                                      </p:cBhvr>
                                      <p:to>
                                        <p:strVal val="visible"/>
                                      </p:to>
                                    </p:set>
                                    <p:animEffect transition="in" filter="fade">
                                      <p:cBhvr>
                                        <p:cTn id="108" dur="1000"/>
                                        <p:tgtEl>
                                          <p:spTgt spid="23"/>
                                        </p:tgtEl>
                                      </p:cBhvr>
                                    </p:animEffect>
                                    <p:anim calcmode="lin" valueType="num">
                                      <p:cBhvr>
                                        <p:cTn id="109" dur="1000" fill="hold"/>
                                        <p:tgtEl>
                                          <p:spTgt spid="23"/>
                                        </p:tgtEl>
                                        <p:attrNameLst>
                                          <p:attrName>ppt_x</p:attrName>
                                        </p:attrNameLst>
                                      </p:cBhvr>
                                      <p:tavLst>
                                        <p:tav tm="0">
                                          <p:val>
                                            <p:strVal val="#ppt_x"/>
                                          </p:val>
                                        </p:tav>
                                        <p:tav tm="100000">
                                          <p:val>
                                            <p:strVal val="#ppt_x"/>
                                          </p:val>
                                        </p:tav>
                                      </p:tavLst>
                                    </p:anim>
                                    <p:anim calcmode="lin" valueType="num">
                                      <p:cBhvr>
                                        <p:cTn id="110"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6" grpId="0"/>
      <p:bldP spid="17" grpId="0"/>
      <p:bldP spid="18" grpId="0"/>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7392472" y="1893194"/>
            <a:ext cx="3078051" cy="3129566"/>
          </a:xfrm>
          <a:prstGeom prst="rect">
            <a:avLst/>
          </a:prstGeom>
          <a:noFill/>
          <a:ln w="25400" algn="ctr">
            <a:solidFill>
              <a:srgbClr val="000000"/>
            </a:solidFill>
            <a:miter lim="800000"/>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endParaRPr lang="en-GB"/>
          </a:p>
        </p:txBody>
      </p:sp>
      <p:sp>
        <p:nvSpPr>
          <p:cNvPr id="9" name="Rectangle 7"/>
          <p:cNvSpPr>
            <a:spLocks noChangeArrowheads="1"/>
          </p:cNvSpPr>
          <p:nvPr/>
        </p:nvSpPr>
        <p:spPr bwMode="auto">
          <a:xfrm rot="18824845">
            <a:off x="6745853" y="1264798"/>
            <a:ext cx="4389194" cy="4403495"/>
          </a:xfrm>
          <a:prstGeom prst="rect">
            <a:avLst/>
          </a:prstGeom>
          <a:noFill/>
          <a:ln w="31750" algn="ctr">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36576" tIns="36576" rIns="36576" bIns="36576" numCol="1" anchor="t" anchorCtr="0" compatLnSpc="1">
            <a:prstTxWarp prst="textNoShape">
              <a:avLst/>
            </a:prstTxWarp>
          </a:bodyPr>
          <a:lstStyle/>
          <a:p>
            <a:endParaRPr lang="en-GB"/>
          </a:p>
        </p:txBody>
      </p:sp>
      <p:cxnSp>
        <p:nvCxnSpPr>
          <p:cNvPr id="1032" name="AutoShape 8"/>
          <p:cNvCxnSpPr>
            <a:cxnSpLocks noChangeShapeType="1"/>
          </p:cNvCxnSpPr>
          <p:nvPr/>
        </p:nvCxnSpPr>
        <p:spPr bwMode="auto">
          <a:xfrm>
            <a:off x="7392472" y="1893194"/>
            <a:ext cx="3078051" cy="3129566"/>
          </a:xfrm>
          <a:prstGeom prst="straightConnector1">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000000"/>
                  </a:outerShdw>
                </a:effectLst>
              </a14:hiddenEffects>
            </a:ext>
          </a:extLst>
        </p:spPr>
      </p:cxnSp>
      <p:cxnSp>
        <p:nvCxnSpPr>
          <p:cNvPr id="1033" name="AutoShape 9"/>
          <p:cNvCxnSpPr>
            <a:cxnSpLocks noChangeShapeType="1"/>
          </p:cNvCxnSpPr>
          <p:nvPr/>
        </p:nvCxnSpPr>
        <p:spPr bwMode="auto">
          <a:xfrm flipH="1">
            <a:off x="7392472" y="1893194"/>
            <a:ext cx="3078051" cy="3129566"/>
          </a:xfrm>
          <a:prstGeom prst="straightConnector1">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000000"/>
                  </a:outerShdw>
                </a:effectLst>
              </a14:hiddenEffects>
            </a:ext>
          </a:extLst>
        </p:spPr>
      </p:cxnSp>
      <p:pic>
        <p:nvPicPr>
          <p:cNvPr id="23" name="Picture 22"/>
          <p:cNvPicPr>
            <a:picLocks noChangeAspect="1"/>
          </p:cNvPicPr>
          <p:nvPr/>
        </p:nvPicPr>
        <p:blipFill rotWithShape="1">
          <a:blip r:embed="rId2" cstate="print">
            <a:extLst>
              <a:ext uri="{28A0092B-C50C-407E-A947-70E740481C1C}">
                <a14:useLocalDpi xmlns:a14="http://schemas.microsoft.com/office/drawing/2010/main" val="0"/>
              </a:ext>
            </a:extLst>
          </a:blip>
          <a:srcRect l="12939" t="22063" r="12231" b="27984"/>
          <a:stretch/>
        </p:blipFill>
        <p:spPr>
          <a:xfrm rot="10800000">
            <a:off x="365897" y="466223"/>
            <a:ext cx="4830612" cy="4556536"/>
          </a:xfrm>
          <a:prstGeom prst="rect">
            <a:avLst/>
          </a:prstGeom>
        </p:spPr>
      </p:pic>
      <p:sp>
        <p:nvSpPr>
          <p:cNvPr id="24" name="Isosceles Triangle 23"/>
          <p:cNvSpPr/>
          <p:nvPr/>
        </p:nvSpPr>
        <p:spPr>
          <a:xfrm rot="18889616">
            <a:off x="-493778" y="832759"/>
            <a:ext cx="2693947" cy="1303571"/>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Isosceles Triangle 24"/>
          <p:cNvSpPr/>
          <p:nvPr/>
        </p:nvSpPr>
        <p:spPr>
          <a:xfrm rot="13603412">
            <a:off x="-819383" y="3734481"/>
            <a:ext cx="3301292" cy="1860728"/>
          </a:xfrm>
          <a:prstGeom prst="triangle">
            <a:avLst>
              <a:gd name="adj" fmla="val 45152"/>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Isosceles Triangle 25"/>
          <p:cNvSpPr/>
          <p:nvPr/>
        </p:nvSpPr>
        <p:spPr>
          <a:xfrm rot="2939619">
            <a:off x="3715417" y="666786"/>
            <a:ext cx="2480744" cy="1565737"/>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Isosceles Triangle 26"/>
          <p:cNvSpPr/>
          <p:nvPr/>
        </p:nvSpPr>
        <p:spPr>
          <a:xfrm rot="8005695">
            <a:off x="3127546" y="3687868"/>
            <a:ext cx="3157228" cy="1567150"/>
          </a:xfrm>
          <a:prstGeom prst="triangle">
            <a:avLst>
              <a:gd name="adj" fmla="val 51372"/>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Content Placeholder 4"/>
          <p:cNvSpPr txBox="1">
            <a:spLocks/>
          </p:cNvSpPr>
          <p:nvPr/>
        </p:nvSpPr>
        <p:spPr>
          <a:xfrm>
            <a:off x="1" y="4864905"/>
            <a:ext cx="7392472" cy="350305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4000" dirty="0" smtClean="0"/>
              <a:t>Make a copy of this diagram in your books. This is how the Four Humours are shown.</a:t>
            </a:r>
            <a:endParaRPr lang="en-GB" sz="4000" dirty="0"/>
          </a:p>
        </p:txBody>
      </p:sp>
      <p:sp>
        <p:nvSpPr>
          <p:cNvPr id="13" name="Content Placeholder 2"/>
          <p:cNvSpPr txBox="1">
            <a:spLocks/>
          </p:cNvSpPr>
          <p:nvPr/>
        </p:nvSpPr>
        <p:spPr>
          <a:xfrm>
            <a:off x="3569742" y="183720"/>
            <a:ext cx="4525309" cy="913893"/>
          </a:xfrm>
          <a:prstGeom prst="rect">
            <a:avLst/>
          </a:prstGeom>
          <a:scene3d>
            <a:camera prst="orthographicFront"/>
            <a:lightRig rig="threePt" dir="t"/>
          </a:scene3d>
          <a:sp3d>
            <a:bevelT w="165100" prst="coolSlant"/>
          </a:sp3d>
        </p:spPr>
        <p:style>
          <a:lnRef idx="2">
            <a:schemeClr val="accent5"/>
          </a:lnRef>
          <a:fillRef idx="1">
            <a:schemeClr val="lt1"/>
          </a:fillRef>
          <a:effectRef idx="0">
            <a:schemeClr val="accent5"/>
          </a:effectRef>
          <a:fontRef idx="minor">
            <a:schemeClr val="dk1"/>
          </a:fontRef>
        </p:style>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r>
              <a:rPr lang="en-GB" sz="1800" dirty="0" smtClean="0"/>
              <a:t>1-3: Describe the main influences of Hippocrates in medicine today, understand how the way the four humours worked.</a:t>
            </a:r>
          </a:p>
          <a:p>
            <a:pPr marL="0" indent="0">
              <a:buFont typeface="Arial" panose="020B0604020202020204" pitchFamily="34" charset="0"/>
              <a:buNone/>
            </a:pPr>
            <a:endParaRPr lang="en-GB" dirty="0"/>
          </a:p>
        </p:txBody>
      </p:sp>
    </p:spTree>
    <p:extLst>
      <p:ext uri="{BB962C8B-B14F-4D97-AF65-F5344CB8AC3E}">
        <p14:creationId xmlns:p14="http://schemas.microsoft.com/office/powerpoint/2010/main" val="19149018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9060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3200" dirty="0"/>
              <a:t>Once you have read this, you should look at the chart. You will be given a </a:t>
            </a:r>
            <a:r>
              <a:rPr lang="en-GB" sz="3200" dirty="0" smtClean="0"/>
              <a:t>chart to </a:t>
            </a:r>
            <a:r>
              <a:rPr lang="en-GB" sz="3200" dirty="0"/>
              <a:t>fill in. I have done some of the answers for some of you. </a:t>
            </a:r>
          </a:p>
          <a:p>
            <a:r>
              <a:rPr lang="en-GB" sz="3200" dirty="0"/>
              <a:t>You will have </a:t>
            </a:r>
            <a:r>
              <a:rPr lang="en-GB" sz="3200" i="1" dirty="0">
                <a:solidFill>
                  <a:srgbClr val="FF0000"/>
                </a:solidFill>
              </a:rPr>
              <a:t>15 minutes </a:t>
            </a:r>
            <a:r>
              <a:rPr lang="en-GB" sz="3200" dirty="0"/>
              <a:t>to complete this.</a:t>
            </a:r>
          </a:p>
        </p:txBody>
      </p:sp>
      <p:sp>
        <p:nvSpPr>
          <p:cNvPr id="5" name="Rectangle 4"/>
          <p:cNvSpPr/>
          <p:nvPr/>
        </p:nvSpPr>
        <p:spPr>
          <a:xfrm>
            <a:off x="0" y="1906073"/>
            <a:ext cx="12192000" cy="19060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3600" dirty="0"/>
              <a:t>Swap with the person next to you. In green pen/pencil, write in any ideas that your shoulder partner has missed. </a:t>
            </a:r>
            <a:r>
              <a:rPr lang="en-GB" sz="3600" dirty="0" smtClean="0"/>
              <a:t> </a:t>
            </a:r>
          </a:p>
          <a:p>
            <a:r>
              <a:rPr lang="en-GB" sz="3600" dirty="0" smtClean="0"/>
              <a:t>You </a:t>
            </a:r>
            <a:r>
              <a:rPr lang="en-GB" sz="3600" dirty="0"/>
              <a:t>have </a:t>
            </a:r>
            <a:r>
              <a:rPr lang="en-GB" sz="3600" i="1" dirty="0">
                <a:solidFill>
                  <a:srgbClr val="FF0000"/>
                </a:solidFill>
              </a:rPr>
              <a:t>5 minutes</a:t>
            </a:r>
            <a:r>
              <a:rPr lang="en-GB" sz="3600" dirty="0"/>
              <a:t> to add your ideas. </a:t>
            </a:r>
          </a:p>
        </p:txBody>
      </p:sp>
      <p:sp>
        <p:nvSpPr>
          <p:cNvPr id="6" name="Rectangle 5"/>
          <p:cNvSpPr/>
          <p:nvPr/>
        </p:nvSpPr>
        <p:spPr>
          <a:xfrm>
            <a:off x="0" y="3812146"/>
            <a:ext cx="12192000" cy="13007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4000" dirty="0"/>
              <a:t>Hand back </a:t>
            </a:r>
            <a:r>
              <a:rPr lang="en-GB" sz="4000" dirty="0" smtClean="0"/>
              <a:t>the </a:t>
            </a:r>
            <a:r>
              <a:rPr lang="en-GB" sz="4000" dirty="0"/>
              <a:t>work.</a:t>
            </a:r>
          </a:p>
          <a:p>
            <a:r>
              <a:rPr lang="en-GB" sz="4000" dirty="0"/>
              <a:t>Is there anything else you want to add to your chart?</a:t>
            </a:r>
          </a:p>
        </p:txBody>
      </p:sp>
      <p:sp>
        <p:nvSpPr>
          <p:cNvPr id="8" name="Content Placeholder 2"/>
          <p:cNvSpPr>
            <a:spLocks noGrp="1"/>
          </p:cNvSpPr>
          <p:nvPr>
            <p:ph idx="1"/>
          </p:nvPr>
        </p:nvSpPr>
        <p:spPr>
          <a:xfrm>
            <a:off x="0" y="5328970"/>
            <a:ext cx="4855335" cy="1529030"/>
          </a:xfrm>
          <a:scene3d>
            <a:camera prst="orthographicFront"/>
            <a:lightRig rig="threePt" dir="t"/>
          </a:scene3d>
          <a:sp3d>
            <a:bevelT w="165100" prst="coolSlant"/>
          </a:sp3d>
        </p:spPr>
        <p:style>
          <a:lnRef idx="2">
            <a:schemeClr val="accent5"/>
          </a:lnRef>
          <a:fillRef idx="1">
            <a:schemeClr val="lt1"/>
          </a:fillRef>
          <a:effectRef idx="0">
            <a:schemeClr val="accent5"/>
          </a:effectRef>
          <a:fontRef idx="minor">
            <a:schemeClr val="dk1"/>
          </a:fontRef>
        </p:style>
        <p:txBody>
          <a:bodyPr>
            <a:normAutofit/>
          </a:bodyPr>
          <a:lstStyle/>
          <a:p>
            <a:r>
              <a:rPr lang="en-GB" sz="1400" dirty="0" smtClean="0"/>
              <a:t>1-3: Describe the main influences of Hippocrates in medicine today, understand how the way the four humours worked.</a:t>
            </a:r>
          </a:p>
          <a:p>
            <a:r>
              <a:rPr lang="en-GB" sz="1400" dirty="0" smtClean="0"/>
              <a:t>4-6: Explain and analyse some of the main influences on medicine today.</a:t>
            </a:r>
          </a:p>
          <a:p>
            <a:r>
              <a:rPr lang="en-GB" sz="1400" dirty="0" smtClean="0"/>
              <a:t>7-9: Analyse a range of reasons why Hippocrates is so important and influential today.</a:t>
            </a:r>
          </a:p>
          <a:p>
            <a:pPr marL="0" indent="0">
              <a:buNone/>
            </a:pPr>
            <a:endParaRPr lang="en-GB" dirty="0"/>
          </a:p>
        </p:txBody>
      </p:sp>
      <p:sp>
        <p:nvSpPr>
          <p:cNvPr id="9" name="Rectangle 8"/>
          <p:cNvSpPr/>
          <p:nvPr/>
        </p:nvSpPr>
        <p:spPr>
          <a:xfrm>
            <a:off x="5602310" y="5455260"/>
            <a:ext cx="6027313" cy="1276449"/>
          </a:xfrm>
          <a:prstGeom prst="rect">
            <a:avLst/>
          </a:prstGeom>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571500" indent="-571500">
              <a:buFont typeface="+mj-lt"/>
              <a:buAutoNum type="romanLcPeriod"/>
            </a:pPr>
            <a:r>
              <a:rPr lang="en-GB" sz="1600" dirty="0" smtClean="0">
                <a:solidFill>
                  <a:schemeClr val="tx1"/>
                </a:solidFill>
              </a:rPr>
              <a:t>How much influence does Hippocrates have on todays medical care?</a:t>
            </a:r>
          </a:p>
          <a:p>
            <a:pPr marL="571500" indent="-571500">
              <a:buFont typeface="+mj-lt"/>
              <a:buAutoNum type="romanLcPeriod"/>
            </a:pPr>
            <a:r>
              <a:rPr lang="en-GB" sz="1600" dirty="0" smtClean="0">
                <a:solidFill>
                  <a:schemeClr val="tx1"/>
                </a:solidFill>
              </a:rPr>
              <a:t>If Hippocrates is still important today, does this help explain why he was much more important in the middle ages?</a:t>
            </a:r>
          </a:p>
        </p:txBody>
      </p:sp>
    </p:spTree>
    <p:extLst>
      <p:ext uri="{BB962C8B-B14F-4D97-AF65-F5344CB8AC3E}">
        <p14:creationId xmlns:p14="http://schemas.microsoft.com/office/powerpoint/2010/main" val="376733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theme/theme1.xml><?xml version="1.0" encoding="utf-8"?>
<a:theme xmlns:a="http://schemas.openxmlformats.org/drawingml/2006/main" name="Theme3">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3" id="{717DA8B4-D301-4F4C-B870-62029C86518C}" vid="{641E4490-47B7-473F-BCDC-CAAFEC88D9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Theme3</Template>
  <TotalTime>1528</TotalTime>
  <Words>1199</Words>
  <Application>Microsoft Office PowerPoint</Application>
  <PresentationFormat>Widescreen</PresentationFormat>
  <Paragraphs>112</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Theme3</vt:lpstr>
      <vt:lpstr>The Four Humours: And it isn’t funny.</vt:lpstr>
      <vt:lpstr>Can you match these up?</vt:lpstr>
      <vt:lpstr>What are we looking at today?</vt:lpstr>
      <vt:lpstr>The ancient Greeks.</vt:lpstr>
      <vt:lpstr>So what did Hippocrates do?</vt:lpstr>
      <vt:lpstr>PowerPoint Presentation</vt:lpstr>
      <vt:lpstr>PowerPoint Presentation</vt:lpstr>
      <vt:lpstr>PowerPoint Presentation</vt:lpstr>
      <vt:lpstr>PowerPoint Presentation</vt:lpstr>
      <vt:lpstr>By the Medieval Period….</vt:lpstr>
      <vt:lpstr>Finally:</vt:lpstr>
      <vt:lpstr>Homework:</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bryant</dc:creator>
  <cp:lastModifiedBy>sarah bryant</cp:lastModifiedBy>
  <cp:revision>35</cp:revision>
  <cp:lastPrinted>2017-01-28T12:22:26Z</cp:lastPrinted>
  <dcterms:created xsi:type="dcterms:W3CDTF">2015-10-25T14:06:53Z</dcterms:created>
  <dcterms:modified xsi:type="dcterms:W3CDTF">2017-04-10T15:22:09Z</dcterms:modified>
</cp:coreProperties>
</file>

<file path=docProps/thumbnail.jpeg>
</file>